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26"/>
  </p:notesMasterIdLst>
  <p:sldIdLst>
    <p:sldId id="256" r:id="rId2"/>
    <p:sldId id="257" r:id="rId3"/>
    <p:sldId id="276" r:id="rId4"/>
    <p:sldId id="277" r:id="rId5"/>
    <p:sldId id="263" r:id="rId6"/>
    <p:sldId id="286" r:id="rId7"/>
    <p:sldId id="289" r:id="rId8"/>
    <p:sldId id="274" r:id="rId9"/>
    <p:sldId id="282" r:id="rId10"/>
    <p:sldId id="287" r:id="rId11"/>
    <p:sldId id="283" r:id="rId12"/>
    <p:sldId id="284" r:id="rId13"/>
    <p:sldId id="288" r:id="rId14"/>
    <p:sldId id="269" r:id="rId15"/>
    <p:sldId id="278" r:id="rId16"/>
    <p:sldId id="258" r:id="rId17"/>
    <p:sldId id="279" r:id="rId18"/>
    <p:sldId id="281" r:id="rId19"/>
    <p:sldId id="261" r:id="rId20"/>
    <p:sldId id="266" r:id="rId21"/>
    <p:sldId id="275" r:id="rId22"/>
    <p:sldId id="262" r:id="rId23"/>
    <p:sldId id="273" r:id="rId24"/>
    <p:sldId id="268" r:id="rId25"/>
  </p:sldIdLst>
  <p:sldSz cx="9144000" cy="6858000" type="screen4x3"/>
  <p:notesSz cx="6888163" cy="100203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99" d="100"/>
          <a:sy n="99" d="100"/>
        </p:scale>
        <p:origin x="-210"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84871" cy="501015"/>
          </a:xfrm>
          <a:prstGeom prst="rect">
            <a:avLst/>
          </a:prstGeom>
        </p:spPr>
        <p:txBody>
          <a:bodyPr vert="horz" lIns="96616" tIns="48308" rIns="96616" bIns="48308" rtlCol="0"/>
          <a:lstStyle>
            <a:lvl1pPr algn="l">
              <a:defRPr sz="1300"/>
            </a:lvl1pPr>
          </a:lstStyle>
          <a:p>
            <a:endParaRPr lang="ru-RU"/>
          </a:p>
        </p:txBody>
      </p:sp>
      <p:sp>
        <p:nvSpPr>
          <p:cNvPr id="3" name="Дата 2"/>
          <p:cNvSpPr>
            <a:spLocks noGrp="1"/>
          </p:cNvSpPr>
          <p:nvPr>
            <p:ph type="dt" idx="1"/>
          </p:nvPr>
        </p:nvSpPr>
        <p:spPr>
          <a:xfrm>
            <a:off x="3901698" y="0"/>
            <a:ext cx="2984871" cy="501015"/>
          </a:xfrm>
          <a:prstGeom prst="rect">
            <a:avLst/>
          </a:prstGeom>
        </p:spPr>
        <p:txBody>
          <a:bodyPr vert="horz" lIns="96616" tIns="48308" rIns="96616" bIns="48308" rtlCol="0"/>
          <a:lstStyle>
            <a:lvl1pPr algn="r">
              <a:defRPr sz="1300"/>
            </a:lvl1pPr>
          </a:lstStyle>
          <a:p>
            <a:fld id="{51862D54-2B01-484B-BDA0-81AA7CF233BD}" type="datetimeFigureOut">
              <a:rPr lang="ru-RU" smtClean="0"/>
              <a:pPr/>
              <a:t>19.03.2019</a:t>
            </a:fld>
            <a:endParaRPr lang="ru-RU"/>
          </a:p>
        </p:txBody>
      </p:sp>
      <p:sp>
        <p:nvSpPr>
          <p:cNvPr id="4" name="Образ слайда 3"/>
          <p:cNvSpPr>
            <a:spLocks noGrp="1" noRot="1" noChangeAspect="1"/>
          </p:cNvSpPr>
          <p:nvPr>
            <p:ph type="sldImg" idx="2"/>
          </p:nvPr>
        </p:nvSpPr>
        <p:spPr>
          <a:xfrm>
            <a:off x="939800" y="750888"/>
            <a:ext cx="5008563" cy="3757612"/>
          </a:xfrm>
          <a:prstGeom prst="rect">
            <a:avLst/>
          </a:prstGeom>
          <a:noFill/>
          <a:ln w="12700">
            <a:solidFill>
              <a:prstClr val="black"/>
            </a:solidFill>
          </a:ln>
        </p:spPr>
        <p:txBody>
          <a:bodyPr vert="horz" lIns="96616" tIns="48308" rIns="96616" bIns="48308" rtlCol="0" anchor="ctr"/>
          <a:lstStyle/>
          <a:p>
            <a:endParaRPr lang="ru-RU"/>
          </a:p>
        </p:txBody>
      </p:sp>
      <p:sp>
        <p:nvSpPr>
          <p:cNvPr id="5" name="Заметки 4"/>
          <p:cNvSpPr>
            <a:spLocks noGrp="1"/>
          </p:cNvSpPr>
          <p:nvPr>
            <p:ph type="body" sz="quarter" idx="3"/>
          </p:nvPr>
        </p:nvSpPr>
        <p:spPr>
          <a:xfrm>
            <a:off x="688817" y="4759643"/>
            <a:ext cx="5510530" cy="4509135"/>
          </a:xfrm>
          <a:prstGeom prst="rect">
            <a:avLst/>
          </a:prstGeom>
        </p:spPr>
        <p:txBody>
          <a:bodyPr vert="horz" lIns="96616" tIns="48308" rIns="96616" bIns="48308"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517546"/>
            <a:ext cx="2984871" cy="501015"/>
          </a:xfrm>
          <a:prstGeom prst="rect">
            <a:avLst/>
          </a:prstGeom>
        </p:spPr>
        <p:txBody>
          <a:bodyPr vert="horz" lIns="96616" tIns="48308" rIns="96616" bIns="48308" rtlCol="0" anchor="b"/>
          <a:lstStyle>
            <a:lvl1pPr algn="l">
              <a:defRPr sz="1300"/>
            </a:lvl1pPr>
          </a:lstStyle>
          <a:p>
            <a:endParaRPr lang="ru-RU"/>
          </a:p>
        </p:txBody>
      </p:sp>
      <p:sp>
        <p:nvSpPr>
          <p:cNvPr id="7" name="Номер слайда 6"/>
          <p:cNvSpPr>
            <a:spLocks noGrp="1"/>
          </p:cNvSpPr>
          <p:nvPr>
            <p:ph type="sldNum" sz="quarter" idx="5"/>
          </p:nvPr>
        </p:nvSpPr>
        <p:spPr>
          <a:xfrm>
            <a:off x="3901698" y="9517546"/>
            <a:ext cx="2984871" cy="501015"/>
          </a:xfrm>
          <a:prstGeom prst="rect">
            <a:avLst/>
          </a:prstGeom>
        </p:spPr>
        <p:txBody>
          <a:bodyPr vert="horz" lIns="96616" tIns="48308" rIns="96616" bIns="48308" rtlCol="0" anchor="b"/>
          <a:lstStyle>
            <a:lvl1pPr algn="r">
              <a:defRPr sz="1300"/>
            </a:lvl1pPr>
          </a:lstStyle>
          <a:p>
            <a:fld id="{FFCDEFF4-A33C-444B-BFB9-0EE2D3CB5B37}"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FFCDEFF4-A33C-444B-BFB9-0EE2D3CB5B37}" type="slidenum">
              <a:rPr lang="ru-RU" smtClean="0"/>
              <a:pPr/>
              <a:t>1</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BBF5031-B0FC-48F0-8CB4-A0EED81B4859}" type="slidenum">
              <a:rPr lang="en-US"/>
              <a:pPr/>
              <a:t>3</a:t>
            </a:fld>
            <a:endParaRPr lang="en-US"/>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BBF5031-B0FC-48F0-8CB4-A0EED81B4859}" type="slidenum">
              <a:rPr lang="en-US"/>
              <a:pPr/>
              <a:t>9</a:t>
            </a:fld>
            <a:endParaRPr lang="en-US"/>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BBF5031-B0FC-48F0-8CB4-A0EED81B4859}" type="slidenum">
              <a:rPr lang="en-US"/>
              <a:pPr/>
              <a:t>10</a:t>
            </a:fld>
            <a:endParaRPr lang="en-US"/>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BBF5031-B0FC-48F0-8CB4-A0EED81B4859}" type="slidenum">
              <a:rPr lang="en-US"/>
              <a:pPr/>
              <a:t>12</a:t>
            </a:fld>
            <a:endParaRPr lang="en-US"/>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19.03.2019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19.03.2019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pPr/>
              <a:t>19.03.2019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pPr/>
              <a:t>19.03.2019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pPr/>
              <a:t>19.03.2019</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pPr/>
              <a:t>19.03.2019</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19.03.2019</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19.03.2019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19.03.2019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19.03.2019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19.03.2019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pPr/>
              <a:t>19.03.2019</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10" Type="http://schemas.openxmlformats.org/officeDocument/2006/relationships/image" Target="../media/image12.jpeg"/><Relationship Id="rId4" Type="http://schemas.openxmlformats.org/officeDocument/2006/relationships/image" Target="../media/image6.jpeg"/><Relationship Id="rId9" Type="http://schemas.openxmlformats.org/officeDocument/2006/relationships/image" Target="../media/image11.jpeg"/></Relationships>
</file>

<file path=ppt/slides/_rels/slide4.xml.rels><?xml version="1.0" encoding="UTF-8" standalone="yes"?>
<Relationships xmlns="http://schemas.openxmlformats.org/package/2006/relationships"><Relationship Id="rId3" Type="http://schemas.openxmlformats.org/officeDocument/2006/relationships/hyperlink" Target="https://ru.sputniknews.kz/tags/geo_Kazakhstan" TargetMode="External"/><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4.jpeg"/><Relationship Id="rId1" Type="http://schemas.openxmlformats.org/officeDocument/2006/relationships/slideLayout" Target="../slideLayouts/slideLayout7.xml"/><Relationship Id="rId5" Type="http://schemas.openxmlformats.org/officeDocument/2006/relationships/image" Target="../media/image21.jpeg"/><Relationship Id="rId4" Type="http://schemas.openxmlformats.org/officeDocument/2006/relationships/image" Target="../media/image20.jpe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jpeg"/><Relationship Id="rId2" Type="http://schemas.openxmlformats.org/officeDocument/2006/relationships/image" Target="../media/image22.jpeg"/><Relationship Id="rId1" Type="http://schemas.openxmlformats.org/officeDocument/2006/relationships/slideLayout" Target="../slideLayouts/slideLayout7.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9.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31.jpeg"/><Relationship Id="rId7" Type="http://schemas.openxmlformats.org/officeDocument/2006/relationships/image" Target="../media/image35.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4.jpeg"/><Relationship Id="rId5" Type="http://schemas.openxmlformats.org/officeDocument/2006/relationships/image" Target="../media/image33.jpeg"/><Relationship Id="rId10" Type="http://schemas.openxmlformats.org/officeDocument/2006/relationships/image" Target="../media/image38.jpeg"/><Relationship Id="rId4" Type="http://schemas.openxmlformats.org/officeDocument/2006/relationships/image" Target="../media/image32.jpeg"/><Relationship Id="rId9" Type="http://schemas.openxmlformats.org/officeDocument/2006/relationships/image" Target="../media/image37.jpeg"/></Relationships>
</file>

<file path=ppt/slides/_rels/slide10.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image" Target="../media/image39.jpeg"/><Relationship Id="rId7" Type="http://schemas.openxmlformats.org/officeDocument/2006/relationships/image" Target="../media/image43.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41.jpeg"/><Relationship Id="rId10" Type="http://schemas.openxmlformats.org/officeDocument/2006/relationships/image" Target="../media/image46.jpeg"/><Relationship Id="rId4" Type="http://schemas.openxmlformats.org/officeDocument/2006/relationships/image" Target="../media/image40.jpeg"/><Relationship Id="rId9" Type="http://schemas.openxmlformats.org/officeDocument/2006/relationships/image" Target="../media/image45.jpeg"/></Relationships>
</file>

<file path=ppt/slides/_rels/slide1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1.jpeg"/><Relationship Id="rId11" Type="http://schemas.openxmlformats.org/officeDocument/2006/relationships/image" Target="../media/image56.jpeg"/><Relationship Id="rId5" Type="http://schemas.openxmlformats.org/officeDocument/2006/relationships/image" Target="../media/image50.jpeg"/><Relationship Id="rId10" Type="http://schemas.openxmlformats.org/officeDocument/2006/relationships/image" Target="../media/image55.jpeg"/><Relationship Id="rId4" Type="http://schemas.openxmlformats.org/officeDocument/2006/relationships/image" Target="../media/image49.jpeg"/><Relationship Id="rId9" Type="http://schemas.openxmlformats.org/officeDocument/2006/relationships/image" Target="../media/image54.jpeg"/></Relationships>
</file>

<file path=ppt/slides/_rels/slide1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28.jpeg"/><Relationship Id="rId1" Type="http://schemas.openxmlformats.org/officeDocument/2006/relationships/slideLayout" Target="../slideLayouts/slideLayout7.xml"/><Relationship Id="rId5" Type="http://schemas.openxmlformats.org/officeDocument/2006/relationships/image" Target="../media/image59.jpeg"/><Relationship Id="rId4" Type="http://schemas.openxmlformats.org/officeDocument/2006/relationships/image" Target="../media/image58.jpeg"/></Relationships>
</file>

<file path=ppt/slides/_rels/slide1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image" Target="../media/image68.jpeg"/><Relationship Id="rId3" Type="http://schemas.openxmlformats.org/officeDocument/2006/relationships/image" Target="../media/image63.jpeg"/><Relationship Id="rId7" Type="http://schemas.openxmlformats.org/officeDocument/2006/relationships/image" Target="../media/image67.jpeg"/><Relationship Id="rId2" Type="http://schemas.openxmlformats.org/officeDocument/2006/relationships/image" Target="../media/image28.jpeg"/><Relationship Id="rId1" Type="http://schemas.openxmlformats.org/officeDocument/2006/relationships/slideLayout" Target="../slideLayouts/slideLayout7.xml"/><Relationship Id="rId6" Type="http://schemas.openxmlformats.org/officeDocument/2006/relationships/image" Target="../media/image66.jpeg"/><Relationship Id="rId5" Type="http://schemas.openxmlformats.org/officeDocument/2006/relationships/image" Target="../media/image65.jpeg"/><Relationship Id="rId10" Type="http://schemas.openxmlformats.org/officeDocument/2006/relationships/image" Target="../media/image70.jpeg"/><Relationship Id="rId4" Type="http://schemas.openxmlformats.org/officeDocument/2006/relationships/image" Target="../media/image64.jpeg"/><Relationship Id="rId9" Type="http://schemas.openxmlformats.org/officeDocument/2006/relationships/image" Target="../media/image69.jpeg"/></Relationships>
</file>

<file path=ppt/slides/_rels/slide2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22.jpeg"/><Relationship Id="rId1" Type="http://schemas.openxmlformats.org/officeDocument/2006/relationships/slideLayout" Target="../slideLayouts/slideLayout7.xml"/><Relationship Id="rId5" Type="http://schemas.openxmlformats.org/officeDocument/2006/relationships/image" Target="../media/image73.jpeg"/><Relationship Id="rId4" Type="http://schemas.openxmlformats.org/officeDocument/2006/relationships/image" Target="../media/image72.png"/></Relationships>
</file>

<file path=ppt/slides/_rels/slide23.xml.rels><?xml version="1.0" encoding="UTF-8" standalone="yes"?>
<Relationships xmlns="http://schemas.openxmlformats.org/package/2006/relationships"><Relationship Id="rId8" Type="http://schemas.openxmlformats.org/officeDocument/2006/relationships/image" Target="../media/image79.jpeg"/><Relationship Id="rId3" Type="http://schemas.openxmlformats.org/officeDocument/2006/relationships/image" Target="../media/image74.jpeg"/><Relationship Id="rId7" Type="http://schemas.openxmlformats.org/officeDocument/2006/relationships/image" Target="../media/image78.jpeg"/><Relationship Id="rId2" Type="http://schemas.openxmlformats.org/officeDocument/2006/relationships/image" Target="../media/image28.jpeg"/><Relationship Id="rId1" Type="http://schemas.openxmlformats.org/officeDocument/2006/relationships/slideLayout" Target="../slideLayouts/slideLayout7.xml"/><Relationship Id="rId6" Type="http://schemas.openxmlformats.org/officeDocument/2006/relationships/image" Target="../media/image77.jpeg"/><Relationship Id="rId5" Type="http://schemas.openxmlformats.org/officeDocument/2006/relationships/image" Target="../media/image76.jpeg"/><Relationship Id="rId10" Type="http://schemas.openxmlformats.org/officeDocument/2006/relationships/image" Target="../media/image81.jpeg"/><Relationship Id="rId4" Type="http://schemas.openxmlformats.org/officeDocument/2006/relationships/image" Target="../media/image75.jpeg"/><Relationship Id="rId9" Type="http://schemas.openxmlformats.org/officeDocument/2006/relationships/image" Target="../media/image80.jpeg"/></Relationships>
</file>

<file path=ppt/slides/_rels/slide24.xml.rels><?xml version="1.0" encoding="UTF-8" standalone="yes"?>
<Relationships xmlns="http://schemas.openxmlformats.org/package/2006/relationships"><Relationship Id="rId3" Type="http://schemas.openxmlformats.org/officeDocument/2006/relationships/image" Target="../media/image82.gif"/><Relationship Id="rId7" Type="http://schemas.openxmlformats.org/officeDocument/2006/relationships/image" Target="../media/image86.gif"/><Relationship Id="rId2" Type="http://schemas.openxmlformats.org/officeDocument/2006/relationships/image" Target="../media/image22.jpeg"/><Relationship Id="rId1" Type="http://schemas.openxmlformats.org/officeDocument/2006/relationships/slideLayout" Target="../slideLayouts/slideLayout7.xml"/><Relationship Id="rId6" Type="http://schemas.openxmlformats.org/officeDocument/2006/relationships/image" Target="../media/image85.gif"/><Relationship Id="rId5" Type="http://schemas.openxmlformats.org/officeDocument/2006/relationships/image" Target="../media/image84.gif"/><Relationship Id="rId4" Type="http://schemas.openxmlformats.org/officeDocument/2006/relationships/image" Target="../media/image83.gif"/></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Прямоугольный треугольник 3"/>
          <p:cNvSpPr/>
          <p:nvPr/>
        </p:nvSpPr>
        <p:spPr>
          <a:xfrm rot="5400000">
            <a:off x="1111560" y="-1111560"/>
            <a:ext cx="4293096" cy="6516216"/>
          </a:xfrm>
          <a:prstGeom prst="rtTriangle">
            <a:avLst/>
          </a:prstGeom>
          <a:solidFill>
            <a:schemeClr val="lt1">
              <a:alpha val="86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6" name="Прямоугольный треугольник 5"/>
          <p:cNvSpPr/>
          <p:nvPr/>
        </p:nvSpPr>
        <p:spPr>
          <a:xfrm rot="5400000" flipH="1" flipV="1">
            <a:off x="6295628" y="4009628"/>
            <a:ext cx="2348880" cy="3347864"/>
          </a:xfrm>
          <a:prstGeom prst="rtTriangle">
            <a:avLst/>
          </a:prstGeom>
          <a:solidFill>
            <a:schemeClr val="lt1">
              <a:alpha val="86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8" name="TextBox 7"/>
          <p:cNvSpPr txBox="1"/>
          <p:nvPr/>
        </p:nvSpPr>
        <p:spPr>
          <a:xfrm>
            <a:off x="214282" y="144639"/>
            <a:ext cx="5786478" cy="646331"/>
          </a:xfrm>
          <a:prstGeom prst="rect">
            <a:avLst/>
          </a:prstGeom>
          <a:noFill/>
        </p:spPr>
        <p:txBody>
          <a:bodyPr wrap="square" rtlCol="0">
            <a:spAutoFit/>
          </a:bodyPr>
          <a:lstStyle/>
          <a:p>
            <a:pPr algn="ctr"/>
            <a:r>
              <a:rPr lang="ru-RU" b="1" dirty="0" smtClean="0">
                <a:solidFill>
                  <a:srgbClr val="FF0000"/>
                </a:solidFill>
                <a:latin typeface="Times New Roman" pitchFamily="18" charset="0"/>
                <a:ea typeface="Aharoni"/>
                <a:cs typeface="Times New Roman" pitchFamily="18" charset="0"/>
              </a:rPr>
              <a:t>ГАЗЕТА </a:t>
            </a:r>
          </a:p>
          <a:p>
            <a:pPr algn="ctr"/>
            <a:r>
              <a:rPr lang="ru-RU" b="1" dirty="0" smtClean="0">
                <a:solidFill>
                  <a:srgbClr val="FF0000"/>
                </a:solidFill>
                <a:latin typeface="Times New Roman" pitchFamily="18" charset="0"/>
                <a:ea typeface="Aharoni"/>
                <a:cs typeface="Times New Roman" pitchFamily="18" charset="0"/>
              </a:rPr>
              <a:t>ГУ «ЖОЛЫМБЕТСКАЯ  СРЕДНЯЯ ШКОЛА  №1»</a:t>
            </a:r>
            <a:endParaRPr lang="ru-RU" dirty="0" smtClean="0">
              <a:solidFill>
                <a:srgbClr val="FF0000"/>
              </a:solidFill>
            </a:endParaRPr>
          </a:p>
        </p:txBody>
      </p:sp>
      <p:sp>
        <p:nvSpPr>
          <p:cNvPr id="9" name="Прямоугольник с одним вырезанным углом 8"/>
          <p:cNvSpPr/>
          <p:nvPr/>
        </p:nvSpPr>
        <p:spPr>
          <a:xfrm>
            <a:off x="2643174" y="857232"/>
            <a:ext cx="6352561" cy="857256"/>
          </a:xfrm>
          <a:prstGeom prst="snip1Rect">
            <a:avLst>
              <a:gd name="adj" fmla="val 10560"/>
            </a:avLst>
          </a:prstGeom>
          <a:solidFill>
            <a:schemeClr val="lt1">
              <a:alpha val="90000"/>
            </a:schemeClr>
          </a:solidFill>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marL="4763" indent="42863" algn="ctr">
              <a:lnSpc>
                <a:spcPct val="80000"/>
              </a:lnSpc>
              <a:defRPr/>
            </a:pPr>
            <a:r>
              <a:rPr lang="ru-RU" sz="3600" b="1" i="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ШКОЛЬНАЯ ЖИЗНЬ</a:t>
            </a:r>
          </a:p>
          <a:p>
            <a:pPr marL="4763" indent="42863" algn="ctr">
              <a:lnSpc>
                <a:spcPct val="80000"/>
              </a:lnSpc>
              <a:defRPr/>
            </a:pPr>
            <a:r>
              <a:rPr lang="ru-RU" sz="3600" b="1" i="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МАРТ  2019 год</a:t>
            </a:r>
            <a:endParaRPr lang="ru-RU" sz="3600" b="1" i="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graphicFrame>
        <p:nvGraphicFramePr>
          <p:cNvPr id="10" name="Таблица 9"/>
          <p:cNvGraphicFramePr>
            <a:graphicFrameLocks noGrp="1"/>
          </p:cNvGraphicFramePr>
          <p:nvPr/>
        </p:nvGraphicFramePr>
        <p:xfrm>
          <a:off x="142844" y="1785926"/>
          <a:ext cx="4786346" cy="4861560"/>
        </p:xfrm>
        <a:graphic>
          <a:graphicData uri="http://schemas.openxmlformats.org/drawingml/2006/table">
            <a:tbl>
              <a:tblPr firstRow="1" bandRow="1">
                <a:tableStyleId>{5C22544A-7EE6-4342-B048-85BDC9FD1C3A}</a:tableStyleId>
              </a:tblPr>
              <a:tblGrid>
                <a:gridCol w="3584252"/>
                <a:gridCol w="1202094"/>
              </a:tblGrid>
              <a:tr h="287421">
                <a:tc>
                  <a:txBody>
                    <a:bodyPr/>
                    <a:lstStyle/>
                    <a:p>
                      <a:pPr algn="ctr"/>
                      <a:r>
                        <a:rPr lang="ru-RU" sz="2000" dirty="0" smtClean="0">
                          <a:latin typeface="Times New Roman" pitchFamily="18" charset="0"/>
                          <a:cs typeface="Times New Roman" pitchFamily="18" charset="0"/>
                        </a:rPr>
                        <a:t>В этом</a:t>
                      </a:r>
                      <a:endParaRPr lang="ru-RU" sz="2000" dirty="0">
                        <a:latin typeface="Times New Roman" pitchFamily="18" charset="0"/>
                        <a:cs typeface="Times New Roman" pitchFamily="18" charset="0"/>
                      </a:endParaRPr>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ru-RU" sz="2000" dirty="0" smtClean="0">
                          <a:latin typeface="Times New Roman" pitchFamily="18" charset="0"/>
                          <a:cs typeface="Times New Roman" pitchFamily="18" charset="0"/>
                        </a:rPr>
                        <a:t>номере:</a:t>
                      </a:r>
                    </a:p>
                  </a:txBody>
                  <a:tcPr/>
                </a:tc>
              </a:tr>
              <a:tr h="234483">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ru-RU" sz="1400" b="1" dirty="0" smtClean="0">
                          <a:solidFill>
                            <a:srgbClr val="002060"/>
                          </a:solidFill>
                          <a:latin typeface="Times New Roman" pitchFamily="18" charset="0"/>
                          <a:cs typeface="Times New Roman" pitchFamily="18" charset="0"/>
                        </a:rPr>
                        <a:t>«День</a:t>
                      </a:r>
                      <a:r>
                        <a:rPr lang="ru-RU" sz="1400" b="1" baseline="0" dirty="0" smtClean="0">
                          <a:solidFill>
                            <a:srgbClr val="002060"/>
                          </a:solidFill>
                          <a:latin typeface="Times New Roman" pitchFamily="18" charset="0"/>
                          <a:cs typeface="Times New Roman" pitchFamily="18" charset="0"/>
                        </a:rPr>
                        <a:t> благодарения»</a:t>
                      </a:r>
                      <a:endParaRPr lang="ru-RU" sz="1400" b="1" dirty="0" smtClean="0">
                        <a:solidFill>
                          <a:srgbClr val="002060"/>
                        </a:solidFill>
                        <a:latin typeface="Times New Roman" pitchFamily="18" charset="0"/>
                        <a:cs typeface="Times New Roman" pitchFamily="18" charset="0"/>
                      </a:endParaRPr>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ru-RU" sz="1400" b="1" dirty="0" smtClean="0">
                          <a:solidFill>
                            <a:srgbClr val="002060"/>
                          </a:solidFill>
                          <a:latin typeface="Times New Roman" pitchFamily="18" charset="0"/>
                          <a:cs typeface="Times New Roman" pitchFamily="18" charset="0"/>
                        </a:rPr>
                        <a:t>2-3</a:t>
                      </a:r>
                    </a:p>
                  </a:txBody>
                  <a:tcPr/>
                </a:tc>
              </a:tr>
              <a:tr h="256674">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ru-RU" sz="1400" b="1" dirty="0" smtClean="0">
                          <a:solidFill>
                            <a:srgbClr val="002060"/>
                          </a:solidFill>
                          <a:latin typeface="Times New Roman" pitchFamily="18" charset="0"/>
                          <a:cs typeface="Times New Roman" pitchFamily="18" charset="0"/>
                        </a:rPr>
                        <a:t>«Семь</a:t>
                      </a:r>
                      <a:r>
                        <a:rPr lang="ru-RU" sz="1400" b="1" baseline="0" dirty="0" smtClean="0">
                          <a:solidFill>
                            <a:srgbClr val="002060"/>
                          </a:solidFill>
                          <a:latin typeface="Times New Roman" pitchFamily="18" charset="0"/>
                          <a:cs typeface="Times New Roman" pitchFamily="18" charset="0"/>
                        </a:rPr>
                        <a:t> граней Великой Степи</a:t>
                      </a:r>
                      <a:r>
                        <a:rPr lang="ru-RU" sz="1400" b="1" dirty="0" smtClean="0">
                          <a:solidFill>
                            <a:srgbClr val="002060"/>
                          </a:solidFill>
                          <a:latin typeface="Times New Roman" pitchFamily="18" charset="0"/>
                          <a:cs typeface="Times New Roman" pitchFamily="18" charset="0"/>
                        </a:rPr>
                        <a:t>»</a:t>
                      </a:r>
                    </a:p>
                  </a:txBody>
                  <a:tcPr/>
                </a:tc>
                <a:tc>
                  <a:txBody>
                    <a:bodyPr/>
                    <a:lstStyle/>
                    <a:p>
                      <a:pPr algn="ctr"/>
                      <a:r>
                        <a:rPr lang="ru-RU" sz="1400" b="1" dirty="0" smtClean="0">
                          <a:solidFill>
                            <a:srgbClr val="002060"/>
                          </a:solidFill>
                          <a:latin typeface="Times New Roman" pitchFamily="18" charset="0"/>
                          <a:cs typeface="Times New Roman" pitchFamily="18" charset="0"/>
                        </a:rPr>
                        <a:t>4-6</a:t>
                      </a:r>
                      <a:endParaRPr lang="ru-RU" sz="1400" b="1" dirty="0">
                        <a:solidFill>
                          <a:srgbClr val="002060"/>
                        </a:solidFill>
                        <a:latin typeface="Times New Roman" pitchFamily="18" charset="0"/>
                        <a:cs typeface="Times New Roman" pitchFamily="18" charset="0"/>
                      </a:endParaRPr>
                    </a:p>
                  </a:txBody>
                  <a:tcPr/>
                </a:tc>
              </a:tr>
              <a:tr h="256674">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ru-RU" sz="1400" b="1" dirty="0" smtClean="0">
                          <a:solidFill>
                            <a:srgbClr val="002060"/>
                          </a:solidFill>
                          <a:latin typeface="Times New Roman" pitchFamily="18" charset="0"/>
                          <a:cs typeface="Times New Roman" pitchFamily="18" charset="0"/>
                        </a:rPr>
                        <a:t>«Интересные факты»</a:t>
                      </a:r>
                    </a:p>
                  </a:txBody>
                  <a:tcPr/>
                </a:tc>
                <a:tc>
                  <a:txBody>
                    <a:bodyPr/>
                    <a:lstStyle/>
                    <a:p>
                      <a:pPr algn="ctr"/>
                      <a:r>
                        <a:rPr lang="ru-RU" sz="1400" b="1" dirty="0" smtClean="0">
                          <a:solidFill>
                            <a:srgbClr val="002060"/>
                          </a:solidFill>
                          <a:latin typeface="Times New Roman" pitchFamily="18" charset="0"/>
                          <a:cs typeface="Times New Roman" pitchFamily="18" charset="0"/>
                        </a:rPr>
                        <a:t>7</a:t>
                      </a:r>
                      <a:endParaRPr lang="ru-RU" sz="1400" b="1" dirty="0">
                        <a:solidFill>
                          <a:srgbClr val="002060"/>
                        </a:solidFill>
                        <a:latin typeface="Times New Roman" pitchFamily="18" charset="0"/>
                        <a:cs typeface="Times New Roman" pitchFamily="18" charset="0"/>
                      </a:endParaRPr>
                    </a:p>
                  </a:txBody>
                  <a:tcPr/>
                </a:tc>
              </a:tr>
              <a:tr h="250257">
                <a:tc>
                  <a:txBody>
                    <a:bodyPr/>
                    <a:lstStyle/>
                    <a:p>
                      <a:pPr marL="0" indent="0"/>
                      <a:r>
                        <a:rPr lang="ru-RU" sz="1400" b="1" dirty="0" smtClean="0">
                          <a:solidFill>
                            <a:srgbClr val="002060"/>
                          </a:solidFill>
                          <a:latin typeface="Times New Roman" pitchFamily="18" charset="0"/>
                          <a:cs typeface="Times New Roman" pitchFamily="18" charset="0"/>
                        </a:rPr>
                        <a:t>«8 марта – праздник добра и любви»</a:t>
                      </a:r>
                      <a:endParaRPr lang="ru-RU" sz="1400" b="1" dirty="0">
                        <a:solidFill>
                          <a:srgbClr val="002060"/>
                        </a:solidFill>
                        <a:latin typeface="Times New Roman" pitchFamily="18" charset="0"/>
                        <a:cs typeface="Times New Roman" pitchFamily="18" charset="0"/>
                      </a:endParaRPr>
                    </a:p>
                  </a:txBody>
                  <a:tcPr/>
                </a:tc>
                <a:tc>
                  <a:txBody>
                    <a:bodyPr/>
                    <a:lstStyle/>
                    <a:p>
                      <a:pPr algn="ctr"/>
                      <a:r>
                        <a:rPr lang="kk-KZ" sz="1400" b="1" dirty="0" smtClean="0">
                          <a:solidFill>
                            <a:srgbClr val="002060"/>
                          </a:solidFill>
                          <a:latin typeface="Times New Roman" pitchFamily="18" charset="0"/>
                          <a:cs typeface="Times New Roman" pitchFamily="18" charset="0"/>
                        </a:rPr>
                        <a:t>8-10</a:t>
                      </a:r>
                      <a:endParaRPr lang="ru-RU" sz="1400" b="1" dirty="0">
                        <a:solidFill>
                          <a:srgbClr val="002060"/>
                        </a:solidFill>
                        <a:latin typeface="Times New Roman" pitchFamily="18" charset="0"/>
                        <a:cs typeface="Times New Roman" pitchFamily="18" charset="0"/>
                      </a:endParaRPr>
                    </a:p>
                  </a:txBody>
                  <a:tcPr/>
                </a:tc>
              </a:tr>
              <a:tr h="247316">
                <a:tc>
                  <a:txBody>
                    <a:bodyPr/>
                    <a:lstStyle/>
                    <a:p>
                      <a:r>
                        <a:rPr lang="ru-RU" sz="1400" b="1" dirty="0" smtClean="0">
                          <a:solidFill>
                            <a:srgbClr val="002060"/>
                          </a:solidFill>
                          <a:latin typeface="Times New Roman" pitchFamily="18" charset="0"/>
                          <a:cs typeface="Times New Roman" pitchFamily="18" charset="0"/>
                        </a:rPr>
                        <a:t>«8 марта – сердечной улыбкой увенчано»</a:t>
                      </a:r>
                      <a:endParaRPr lang="ru-RU" sz="1400" b="1" dirty="0">
                        <a:solidFill>
                          <a:srgbClr val="002060"/>
                        </a:solidFill>
                        <a:latin typeface="Times New Roman" pitchFamily="18" charset="0"/>
                        <a:cs typeface="Times New Roman" pitchFamily="18" charset="0"/>
                      </a:endParaRPr>
                    </a:p>
                  </a:txBody>
                  <a:tcPr/>
                </a:tc>
                <a:tc>
                  <a:txBody>
                    <a:bodyPr/>
                    <a:lstStyle/>
                    <a:p>
                      <a:pPr algn="ctr"/>
                      <a:r>
                        <a:rPr lang="kk-KZ" sz="1400" b="1" dirty="0" smtClean="0">
                          <a:solidFill>
                            <a:srgbClr val="002060"/>
                          </a:solidFill>
                          <a:latin typeface="Times New Roman" pitchFamily="18" charset="0"/>
                          <a:cs typeface="Times New Roman" pitchFamily="18" charset="0"/>
                        </a:rPr>
                        <a:t>11-12</a:t>
                      </a:r>
                      <a:endParaRPr lang="ru-RU" sz="1400" b="1" dirty="0">
                        <a:solidFill>
                          <a:srgbClr val="002060"/>
                        </a:solidFill>
                        <a:latin typeface="Times New Roman" pitchFamily="18" charset="0"/>
                        <a:cs typeface="Times New Roman" pitchFamily="18" charset="0"/>
                      </a:endParaRPr>
                    </a:p>
                  </a:txBody>
                  <a:tcPr/>
                </a:tc>
              </a:tr>
              <a:tr h="269775">
                <a:tc>
                  <a:txBody>
                    <a:bodyPr/>
                    <a:lstStyle/>
                    <a:p>
                      <a:r>
                        <a:rPr lang="ru-RU" sz="1400" b="1" dirty="0" smtClean="0">
                          <a:solidFill>
                            <a:srgbClr val="002060"/>
                          </a:solidFill>
                          <a:latin typeface="Times New Roman" pitchFamily="18" charset="0"/>
                          <a:cs typeface="Times New Roman" pitchFamily="18" charset="0"/>
                        </a:rPr>
                        <a:t>«</a:t>
                      </a:r>
                      <a:r>
                        <a:rPr lang="kk-KZ" sz="1400" b="1" dirty="0" smtClean="0">
                          <a:solidFill>
                            <a:srgbClr val="002060"/>
                          </a:solidFill>
                          <a:latin typeface="Times New Roman" pitchFamily="18" charset="0"/>
                          <a:cs typeface="Times New Roman" pitchFamily="18" charset="0"/>
                        </a:rPr>
                        <a:t>Родное село</a:t>
                      </a:r>
                      <a:r>
                        <a:rPr lang="ru-RU" sz="1400" b="1" dirty="0" smtClean="0">
                          <a:solidFill>
                            <a:srgbClr val="002060"/>
                          </a:solidFill>
                          <a:latin typeface="Times New Roman" pitchFamily="18" charset="0"/>
                          <a:cs typeface="Times New Roman" pitchFamily="18" charset="0"/>
                        </a:rPr>
                        <a:t>»</a:t>
                      </a:r>
                      <a:endParaRPr lang="ru-RU" sz="1400" b="1" dirty="0">
                        <a:solidFill>
                          <a:srgbClr val="002060"/>
                        </a:solidFill>
                        <a:latin typeface="Times New Roman" pitchFamily="18" charset="0"/>
                        <a:cs typeface="Times New Roman" pitchFamily="18" charset="0"/>
                      </a:endParaRPr>
                    </a:p>
                  </a:txBody>
                  <a:tcPr/>
                </a:tc>
                <a:tc>
                  <a:txBody>
                    <a:bodyPr/>
                    <a:lstStyle/>
                    <a:p>
                      <a:pPr algn="ctr"/>
                      <a:r>
                        <a:rPr lang="ru-RU" sz="1400" b="1" dirty="0" smtClean="0">
                          <a:solidFill>
                            <a:srgbClr val="002060"/>
                          </a:solidFill>
                          <a:latin typeface="Times New Roman" pitchFamily="18" charset="0"/>
                          <a:cs typeface="Times New Roman" pitchFamily="18" charset="0"/>
                        </a:rPr>
                        <a:t>13</a:t>
                      </a:r>
                      <a:endParaRPr lang="ru-RU" sz="1400" b="1" dirty="0">
                        <a:solidFill>
                          <a:srgbClr val="002060"/>
                        </a:solidFill>
                        <a:latin typeface="Times New Roman" pitchFamily="18" charset="0"/>
                        <a:cs typeface="Times New Roman" pitchFamily="18" charset="0"/>
                      </a:endParaRPr>
                    </a:p>
                  </a:txBody>
                  <a:tcPr/>
                </a:tc>
              </a:tr>
              <a:tr h="205607">
                <a:tc>
                  <a:txBody>
                    <a:bodyPr/>
                    <a:lstStyle/>
                    <a:p>
                      <a:r>
                        <a:rPr lang="ru-RU" sz="1400" b="1" dirty="0" smtClean="0">
                          <a:solidFill>
                            <a:srgbClr val="002060"/>
                          </a:solidFill>
                          <a:latin typeface="Times New Roman" pitchFamily="18" charset="0"/>
                          <a:cs typeface="Times New Roman" pitchFamily="18" charset="0"/>
                        </a:rPr>
                        <a:t>«Права и обязанности родителей»</a:t>
                      </a:r>
                      <a:endParaRPr lang="ru-RU" sz="1400" b="1" dirty="0">
                        <a:solidFill>
                          <a:srgbClr val="002060"/>
                        </a:solidFill>
                        <a:latin typeface="Times New Roman" pitchFamily="18" charset="0"/>
                        <a:cs typeface="Times New Roman" pitchFamily="18" charset="0"/>
                      </a:endParaRPr>
                    </a:p>
                  </a:txBody>
                  <a:tcPr/>
                </a:tc>
                <a:tc>
                  <a:txBody>
                    <a:bodyPr/>
                    <a:lstStyle/>
                    <a:p>
                      <a:pPr algn="ctr"/>
                      <a:r>
                        <a:rPr lang="ru-RU" sz="1400" b="1" dirty="0" smtClean="0">
                          <a:solidFill>
                            <a:srgbClr val="002060"/>
                          </a:solidFill>
                          <a:latin typeface="Times New Roman" pitchFamily="18" charset="0"/>
                          <a:cs typeface="Times New Roman" pitchFamily="18" charset="0"/>
                        </a:rPr>
                        <a:t>14</a:t>
                      </a:r>
                      <a:endParaRPr lang="ru-RU" sz="1400" b="1" dirty="0">
                        <a:solidFill>
                          <a:srgbClr val="002060"/>
                        </a:solidFill>
                        <a:latin typeface="Times New Roman" pitchFamily="18" charset="0"/>
                        <a:cs typeface="Times New Roman" pitchFamily="18" charset="0"/>
                      </a:endParaRPr>
                    </a:p>
                  </a:txBody>
                  <a:tcPr/>
                </a:tc>
              </a:tr>
              <a:tr h="189565">
                <a:tc>
                  <a:txBody>
                    <a:bodyPr/>
                    <a:lstStyle/>
                    <a:p>
                      <a:r>
                        <a:rPr lang="ru-RU" sz="1400" b="1" dirty="0" smtClean="0">
                          <a:solidFill>
                            <a:srgbClr val="002060"/>
                          </a:solidFill>
                          <a:latin typeface="Times New Roman" pitchFamily="18" charset="0"/>
                          <a:cs typeface="Times New Roman" pitchFamily="18" charset="0"/>
                        </a:rPr>
                        <a:t>«Светофор»</a:t>
                      </a:r>
                      <a:endParaRPr lang="ru-RU" sz="1400" b="1" dirty="0">
                        <a:solidFill>
                          <a:srgbClr val="002060"/>
                        </a:solidFill>
                        <a:latin typeface="Times New Roman" pitchFamily="18" charset="0"/>
                        <a:cs typeface="Times New Roman" pitchFamily="18" charset="0"/>
                      </a:endParaRPr>
                    </a:p>
                  </a:txBody>
                  <a:tcPr/>
                </a:tc>
                <a:tc>
                  <a:txBody>
                    <a:bodyPr/>
                    <a:lstStyle/>
                    <a:p>
                      <a:pPr algn="ctr"/>
                      <a:r>
                        <a:rPr lang="ru-RU" sz="1400" b="1" dirty="0" smtClean="0">
                          <a:solidFill>
                            <a:srgbClr val="002060"/>
                          </a:solidFill>
                          <a:latin typeface="Times New Roman" pitchFamily="18" charset="0"/>
                          <a:cs typeface="Times New Roman" pitchFamily="18" charset="0"/>
                        </a:rPr>
                        <a:t>15</a:t>
                      </a:r>
                      <a:endParaRPr lang="ru-RU" sz="1400" b="1" dirty="0">
                        <a:solidFill>
                          <a:srgbClr val="002060"/>
                        </a:solidFill>
                        <a:latin typeface="Times New Roman" pitchFamily="18" charset="0"/>
                        <a:cs typeface="Times New Roman" pitchFamily="18" charset="0"/>
                      </a:endParaRPr>
                    </a:p>
                  </a:txBody>
                  <a:tcPr/>
                </a:tc>
              </a:tr>
              <a:tr h="202398">
                <a:tc>
                  <a:txBody>
                    <a:bodyPr/>
                    <a:lstStyle/>
                    <a:p>
                      <a:r>
                        <a:rPr lang="ru-RU" sz="1400" b="1" dirty="0" smtClean="0">
                          <a:solidFill>
                            <a:srgbClr val="002060"/>
                          </a:solidFill>
                          <a:latin typeface="Times New Roman" pitchFamily="18" charset="0"/>
                          <a:cs typeface="Times New Roman" pitchFamily="18" charset="0"/>
                        </a:rPr>
                        <a:t>«Педагогическая этика»</a:t>
                      </a:r>
                      <a:endParaRPr lang="ru-RU" sz="1400" b="1" dirty="0">
                        <a:solidFill>
                          <a:srgbClr val="002060"/>
                        </a:solidFill>
                        <a:latin typeface="Times New Roman" pitchFamily="18" charset="0"/>
                        <a:cs typeface="Times New Roman" pitchFamily="18" charset="0"/>
                      </a:endParaRPr>
                    </a:p>
                  </a:txBody>
                  <a:tcPr/>
                </a:tc>
                <a:tc>
                  <a:txBody>
                    <a:bodyPr/>
                    <a:lstStyle/>
                    <a:p>
                      <a:pPr algn="ctr"/>
                      <a:r>
                        <a:rPr lang="ru-RU" sz="1400" b="1" dirty="0" smtClean="0">
                          <a:solidFill>
                            <a:srgbClr val="002060"/>
                          </a:solidFill>
                          <a:latin typeface="Times New Roman" pitchFamily="18" charset="0"/>
                          <a:cs typeface="Times New Roman" pitchFamily="18" charset="0"/>
                        </a:rPr>
                        <a:t>16-17</a:t>
                      </a:r>
                      <a:endParaRPr lang="ru-RU" sz="1400" b="1" dirty="0">
                        <a:solidFill>
                          <a:srgbClr val="002060"/>
                        </a:solidFill>
                        <a:latin typeface="Times New Roman" pitchFamily="18" charset="0"/>
                        <a:cs typeface="Times New Roman" pitchFamily="18" charset="0"/>
                      </a:endParaRPr>
                    </a:p>
                  </a:txBody>
                  <a:tcPr/>
                </a:tc>
              </a:tr>
              <a:tr h="224857">
                <a:tc>
                  <a:txBody>
                    <a:bodyPr/>
                    <a:lstStyle/>
                    <a:p>
                      <a:r>
                        <a:rPr lang="ru-RU" sz="1400" b="1" dirty="0" smtClean="0">
                          <a:solidFill>
                            <a:srgbClr val="002060"/>
                          </a:solidFill>
                          <a:latin typeface="Times New Roman" pitchFamily="18" charset="0"/>
                          <a:cs typeface="Times New Roman" pitchFamily="18" charset="0"/>
                        </a:rPr>
                        <a:t>«Азбука хороших манер»</a:t>
                      </a:r>
                      <a:endParaRPr lang="ru-RU" sz="1400" b="1" dirty="0">
                        <a:solidFill>
                          <a:srgbClr val="002060"/>
                        </a:solidFill>
                        <a:latin typeface="Times New Roman" pitchFamily="18" charset="0"/>
                        <a:cs typeface="Times New Roman" pitchFamily="18" charset="0"/>
                      </a:endParaRPr>
                    </a:p>
                  </a:txBody>
                  <a:tcPr/>
                </a:tc>
                <a:tc>
                  <a:txBody>
                    <a:bodyPr/>
                    <a:lstStyle/>
                    <a:p>
                      <a:pPr algn="ctr"/>
                      <a:r>
                        <a:rPr lang="ru-RU" sz="1400" b="1" dirty="0" smtClean="0">
                          <a:solidFill>
                            <a:srgbClr val="002060"/>
                          </a:solidFill>
                          <a:latin typeface="Times New Roman" pitchFamily="18" charset="0"/>
                          <a:cs typeface="Times New Roman" pitchFamily="18" charset="0"/>
                        </a:rPr>
                        <a:t>18-19</a:t>
                      </a:r>
                      <a:endParaRPr lang="ru-RU" sz="1400" b="1" dirty="0">
                        <a:solidFill>
                          <a:srgbClr val="002060"/>
                        </a:solidFill>
                        <a:latin typeface="Times New Roman" pitchFamily="18" charset="0"/>
                        <a:cs typeface="Times New Roman" pitchFamily="18" charset="0"/>
                      </a:endParaRPr>
                    </a:p>
                  </a:txBody>
                  <a:tcPr/>
                </a:tc>
              </a:tr>
              <a:tr h="218440">
                <a:tc>
                  <a:txBody>
                    <a:bodyPr/>
                    <a:lstStyle/>
                    <a:p>
                      <a:r>
                        <a:rPr lang="ru-RU" sz="1400" b="1" dirty="0" smtClean="0">
                          <a:solidFill>
                            <a:srgbClr val="002060"/>
                          </a:solidFill>
                          <a:latin typeface="Times New Roman" pitchFamily="18" charset="0"/>
                          <a:cs typeface="Times New Roman" pitchFamily="18" charset="0"/>
                        </a:rPr>
                        <a:t>«</a:t>
                      </a:r>
                      <a:r>
                        <a:rPr lang="ru-RU" sz="1400" b="1" dirty="0" err="1" smtClean="0">
                          <a:solidFill>
                            <a:srgbClr val="002060"/>
                          </a:solidFill>
                          <a:latin typeface="Times New Roman" pitchFamily="18" charset="0"/>
                          <a:cs typeface="Times New Roman" pitchFamily="18" charset="0"/>
                        </a:rPr>
                        <a:t>Наурыз</a:t>
                      </a:r>
                      <a:r>
                        <a:rPr lang="ru-RU" sz="1400" b="1" dirty="0" smtClean="0">
                          <a:solidFill>
                            <a:srgbClr val="002060"/>
                          </a:solidFill>
                          <a:latin typeface="Times New Roman" pitchFamily="18" charset="0"/>
                          <a:cs typeface="Times New Roman" pitchFamily="18" charset="0"/>
                        </a:rPr>
                        <a:t> – весна, </a:t>
                      </a:r>
                      <a:r>
                        <a:rPr lang="ru-RU" sz="1400" b="1" dirty="0" err="1" smtClean="0">
                          <a:solidFill>
                            <a:srgbClr val="002060"/>
                          </a:solidFill>
                          <a:latin typeface="Times New Roman" pitchFamily="18" charset="0"/>
                          <a:cs typeface="Times New Roman" pitchFamily="18" charset="0"/>
                        </a:rPr>
                        <a:t>Наурыз</a:t>
                      </a:r>
                      <a:r>
                        <a:rPr lang="ru-RU" sz="1400" b="1" dirty="0" smtClean="0">
                          <a:solidFill>
                            <a:srgbClr val="002060"/>
                          </a:solidFill>
                          <a:latin typeface="Times New Roman" pitchFamily="18" charset="0"/>
                          <a:cs typeface="Times New Roman" pitchFamily="18" charset="0"/>
                        </a:rPr>
                        <a:t> – праздник»</a:t>
                      </a:r>
                      <a:endParaRPr lang="ru-RU" sz="1400" b="1" dirty="0">
                        <a:solidFill>
                          <a:srgbClr val="002060"/>
                        </a:solidFill>
                        <a:latin typeface="Times New Roman" pitchFamily="18" charset="0"/>
                        <a:cs typeface="Times New Roman" pitchFamily="18" charset="0"/>
                      </a:endParaRPr>
                    </a:p>
                  </a:txBody>
                  <a:tcPr/>
                </a:tc>
                <a:tc>
                  <a:txBody>
                    <a:bodyPr/>
                    <a:lstStyle/>
                    <a:p>
                      <a:pPr algn="ctr"/>
                      <a:r>
                        <a:rPr lang="ru-RU" sz="1400" b="1" dirty="0" smtClean="0">
                          <a:solidFill>
                            <a:srgbClr val="002060"/>
                          </a:solidFill>
                          <a:latin typeface="Times New Roman" pitchFamily="18" charset="0"/>
                          <a:cs typeface="Times New Roman" pitchFamily="18" charset="0"/>
                        </a:rPr>
                        <a:t>20-21</a:t>
                      </a:r>
                      <a:endParaRPr lang="ru-RU" sz="1400" b="1" dirty="0">
                        <a:solidFill>
                          <a:srgbClr val="002060"/>
                        </a:solidFill>
                        <a:latin typeface="Times New Roman" pitchFamily="18" charset="0"/>
                        <a:cs typeface="Times New Roman" pitchFamily="18" charset="0"/>
                      </a:endParaRPr>
                    </a:p>
                  </a:txBody>
                  <a:tcPr/>
                </a:tc>
              </a:tr>
              <a:tr h="370840">
                <a:tc>
                  <a:txBody>
                    <a:bodyPr/>
                    <a:lstStyle/>
                    <a:p>
                      <a:r>
                        <a:rPr lang="ru-RU" sz="1400" b="1" dirty="0" smtClean="0">
                          <a:solidFill>
                            <a:srgbClr val="002060"/>
                          </a:solidFill>
                          <a:latin typeface="Times New Roman" pitchFamily="18" charset="0"/>
                          <a:cs typeface="Times New Roman" pitchFamily="18" charset="0"/>
                        </a:rPr>
                        <a:t>«Страничка</a:t>
                      </a:r>
                      <a:r>
                        <a:rPr lang="ru-RU" sz="1400" b="1" baseline="0" dirty="0" smtClean="0">
                          <a:solidFill>
                            <a:srgbClr val="002060"/>
                          </a:solidFill>
                          <a:latin typeface="Times New Roman" pitchFamily="18" charset="0"/>
                          <a:cs typeface="Times New Roman" pitchFamily="18" charset="0"/>
                        </a:rPr>
                        <a:t> здоровья</a:t>
                      </a:r>
                      <a:r>
                        <a:rPr lang="ru-RU" sz="1400" b="1" dirty="0" smtClean="0">
                          <a:solidFill>
                            <a:srgbClr val="002060"/>
                          </a:solidFill>
                          <a:latin typeface="Times New Roman" pitchFamily="18" charset="0"/>
                          <a:cs typeface="Times New Roman" pitchFamily="18" charset="0"/>
                        </a:rPr>
                        <a:t>»</a:t>
                      </a:r>
                      <a:endParaRPr lang="ru-RU" sz="1400" b="1" dirty="0">
                        <a:solidFill>
                          <a:srgbClr val="002060"/>
                        </a:solidFill>
                        <a:latin typeface="Times New Roman" pitchFamily="18" charset="0"/>
                        <a:cs typeface="Times New Roman" pitchFamily="18" charset="0"/>
                      </a:endParaRPr>
                    </a:p>
                  </a:txBody>
                  <a:tcPr/>
                </a:tc>
                <a:tc>
                  <a:txBody>
                    <a:bodyPr/>
                    <a:lstStyle/>
                    <a:p>
                      <a:pPr algn="ctr"/>
                      <a:r>
                        <a:rPr lang="ru-RU" sz="1400" b="1" dirty="0" smtClean="0">
                          <a:solidFill>
                            <a:srgbClr val="002060"/>
                          </a:solidFill>
                          <a:latin typeface="Times New Roman" pitchFamily="18" charset="0"/>
                          <a:cs typeface="Times New Roman" pitchFamily="18" charset="0"/>
                        </a:rPr>
                        <a:t>22</a:t>
                      </a:r>
                      <a:endParaRPr lang="ru-RU" sz="1400" b="1" dirty="0">
                        <a:solidFill>
                          <a:srgbClr val="002060"/>
                        </a:solidFill>
                        <a:latin typeface="Times New Roman" pitchFamily="18" charset="0"/>
                        <a:cs typeface="Times New Roman" pitchFamily="18" charset="0"/>
                      </a:endParaRPr>
                    </a:p>
                  </a:txBody>
                  <a:tcPr/>
                </a:tc>
              </a:tr>
              <a:tr h="370840">
                <a:tc>
                  <a:txBody>
                    <a:bodyPr/>
                    <a:lstStyle/>
                    <a:p>
                      <a:r>
                        <a:rPr lang="ru-RU" sz="1400" b="1" dirty="0" smtClean="0">
                          <a:solidFill>
                            <a:srgbClr val="002060"/>
                          </a:solidFill>
                          <a:latin typeface="Times New Roman" pitchFamily="18" charset="0"/>
                          <a:cs typeface="Times New Roman" pitchFamily="18" charset="0"/>
                        </a:rPr>
                        <a:t>«Астана – столица Казахстана»</a:t>
                      </a:r>
                      <a:endParaRPr lang="ru-RU" sz="1400" b="1" dirty="0">
                        <a:solidFill>
                          <a:srgbClr val="002060"/>
                        </a:solidFill>
                        <a:latin typeface="Times New Roman" pitchFamily="18" charset="0"/>
                        <a:cs typeface="Times New Roman" pitchFamily="18" charset="0"/>
                      </a:endParaRPr>
                    </a:p>
                  </a:txBody>
                  <a:tcPr/>
                </a:tc>
                <a:tc>
                  <a:txBody>
                    <a:bodyPr/>
                    <a:lstStyle/>
                    <a:p>
                      <a:pPr algn="ctr"/>
                      <a:r>
                        <a:rPr lang="ru-RU" sz="1400" b="1" dirty="0" smtClean="0">
                          <a:solidFill>
                            <a:srgbClr val="002060"/>
                          </a:solidFill>
                          <a:latin typeface="Times New Roman" pitchFamily="18" charset="0"/>
                          <a:cs typeface="Times New Roman" pitchFamily="18" charset="0"/>
                        </a:rPr>
                        <a:t>23</a:t>
                      </a:r>
                      <a:endParaRPr lang="ru-RU" sz="1400" b="1" dirty="0">
                        <a:solidFill>
                          <a:srgbClr val="002060"/>
                        </a:solidFill>
                        <a:latin typeface="Times New Roman" pitchFamily="18" charset="0"/>
                        <a:cs typeface="Times New Roman" pitchFamily="18" charset="0"/>
                      </a:endParaRPr>
                    </a:p>
                  </a:txBody>
                  <a:tcPr/>
                </a:tc>
              </a:tr>
              <a:tr h="370840">
                <a:tc>
                  <a:txBody>
                    <a:bodyPr/>
                    <a:lstStyle/>
                    <a:p>
                      <a:r>
                        <a:rPr lang="ru-RU" sz="1400" b="1" dirty="0" smtClean="0">
                          <a:solidFill>
                            <a:srgbClr val="002060"/>
                          </a:solidFill>
                          <a:latin typeface="Times New Roman" pitchFamily="18" charset="0"/>
                          <a:cs typeface="Times New Roman" pitchFamily="18" charset="0"/>
                        </a:rPr>
                        <a:t>Страничка редактора</a:t>
                      </a:r>
                      <a:endParaRPr lang="ru-RU" sz="1400" b="1" dirty="0">
                        <a:solidFill>
                          <a:srgbClr val="002060"/>
                        </a:solidFill>
                        <a:latin typeface="Times New Roman" pitchFamily="18" charset="0"/>
                        <a:cs typeface="Times New Roman" pitchFamily="18" charset="0"/>
                      </a:endParaRPr>
                    </a:p>
                  </a:txBody>
                  <a:tcPr/>
                </a:tc>
                <a:tc>
                  <a:txBody>
                    <a:bodyPr/>
                    <a:lstStyle/>
                    <a:p>
                      <a:pPr algn="ctr"/>
                      <a:r>
                        <a:rPr lang="ru-RU" sz="1400" b="1" dirty="0" smtClean="0">
                          <a:solidFill>
                            <a:srgbClr val="002060"/>
                          </a:solidFill>
                          <a:latin typeface="Times New Roman" pitchFamily="18" charset="0"/>
                          <a:cs typeface="Times New Roman" pitchFamily="18" charset="0"/>
                        </a:rPr>
                        <a:t>24</a:t>
                      </a:r>
                      <a:endParaRPr lang="ru-RU" sz="1400" b="1" dirty="0">
                        <a:solidFill>
                          <a:srgbClr val="002060"/>
                        </a:solidFill>
                        <a:latin typeface="Times New Roman" pitchFamily="18" charset="0"/>
                        <a:cs typeface="Times New Roman" pitchFamily="18" charset="0"/>
                      </a:endParaRPr>
                    </a:p>
                  </a:txBody>
                  <a:tcPr/>
                </a:tc>
              </a:tr>
            </a:tbl>
          </a:graphicData>
        </a:graphic>
      </p:graphicFrame>
      <p:pic>
        <p:nvPicPr>
          <p:cNvPr id="11" name="Picture 7" descr="F:\DCIM\101PHOTO\SAM_1766.JPG"/>
          <p:cNvPicPr preferRelativeResize="0">
            <a:picLocks noChangeArrowheads="1"/>
          </p:cNvPicPr>
          <p:nvPr/>
        </p:nvPicPr>
        <p:blipFill>
          <a:blip r:embed="rId4" cstate="print"/>
          <a:srcRect/>
          <a:stretch>
            <a:fillRect/>
          </a:stretch>
        </p:blipFill>
        <p:spPr bwMode="auto">
          <a:xfrm>
            <a:off x="5000628" y="2357430"/>
            <a:ext cx="4039843" cy="4214842"/>
          </a:xfrm>
          <a:prstGeom prst="rect">
            <a:avLst/>
          </a:prstGeom>
          <a:noFill/>
          <a:ln w="9525">
            <a:noFill/>
            <a:miter lim="800000"/>
            <a:headEnd/>
            <a:tailEnd/>
          </a:ln>
        </p:spPr>
      </p:pic>
    </p:spTree>
    <p:extLst>
      <p:ext uri="{BB962C8B-B14F-4D97-AF65-F5344CB8AC3E}">
        <p14:creationId xmlns="" xmlns:p14="http://schemas.microsoft.com/office/powerpoint/2010/main" val="14934945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ый треугольник 4"/>
          <p:cNvSpPr/>
          <p:nvPr/>
        </p:nvSpPr>
        <p:spPr>
          <a:xfrm rot="5400000">
            <a:off x="751520" y="-751520"/>
            <a:ext cx="2564904" cy="4067944"/>
          </a:xfrm>
          <a:prstGeom prst="rtTriangle">
            <a:avLst/>
          </a:prstGeom>
          <a:solidFill>
            <a:schemeClr val="lt1">
              <a:alpha val="86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6" name="Прямоугольник с одним вырезанным углом 5"/>
          <p:cNvSpPr/>
          <p:nvPr/>
        </p:nvSpPr>
        <p:spPr>
          <a:xfrm>
            <a:off x="395536" y="332656"/>
            <a:ext cx="8136904" cy="949796"/>
          </a:xfrm>
          <a:prstGeom prst="snip1Rect">
            <a:avLst/>
          </a:prstGeom>
          <a:ln w="1905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p>
        </p:txBody>
      </p:sp>
      <p:sp>
        <p:nvSpPr>
          <p:cNvPr id="7" name="TextBox 6"/>
          <p:cNvSpPr txBox="1"/>
          <p:nvPr/>
        </p:nvSpPr>
        <p:spPr>
          <a:xfrm>
            <a:off x="611560" y="476672"/>
            <a:ext cx="7560840" cy="584775"/>
          </a:xfrm>
          <a:prstGeom prst="rect">
            <a:avLst/>
          </a:prstGeom>
          <a:noFill/>
        </p:spPr>
        <p:txBody>
          <a:bodyPr wrap="square" rtlCol="0">
            <a:spAutoFit/>
          </a:bodyPr>
          <a:lstStyle/>
          <a:p>
            <a:endParaRPr lang="ru-RU"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Verdana" pitchFamily="34" charset="0"/>
              <a:ea typeface="Verdana" pitchFamily="34" charset="0"/>
              <a:cs typeface="Verdana" pitchFamily="34" charset="0"/>
            </a:endParaRPr>
          </a:p>
        </p:txBody>
      </p:sp>
      <p:sp>
        <p:nvSpPr>
          <p:cNvPr id="8" name="Прямоугольник с одним вырезанным углом 7"/>
          <p:cNvSpPr/>
          <p:nvPr/>
        </p:nvSpPr>
        <p:spPr>
          <a:xfrm>
            <a:off x="395536" y="1844824"/>
            <a:ext cx="8136904" cy="4248472"/>
          </a:xfrm>
          <a:prstGeom prst="snip1Rect">
            <a:avLst>
              <a:gd name="adj" fmla="val 7195"/>
            </a:avLst>
          </a:prstGeom>
          <a:ln/>
        </p:spPr>
        <p:style>
          <a:lnRef idx="2">
            <a:schemeClr val="accent1"/>
          </a:lnRef>
          <a:fillRef idx="1">
            <a:schemeClr val="lt1"/>
          </a:fillRef>
          <a:effectRef idx="0">
            <a:schemeClr val="accent1"/>
          </a:effectRef>
          <a:fontRef idx="minor">
            <a:schemeClr val="dk1"/>
          </a:fontRef>
        </p:style>
        <p:txBody>
          <a:bodyPr rtlCol="0" anchor="ctr"/>
          <a:lstStyle/>
          <a:p>
            <a:pPr lvl="0" fontAlgn="base">
              <a:spcBef>
                <a:spcPct val="0"/>
              </a:spcBef>
              <a:spcAft>
                <a:spcPct val="0"/>
              </a:spcAft>
            </a:pPr>
            <a:endParaRPr lang="ru-RU" sz="1400" b="1" dirty="0" smtClean="0">
              <a:solidFill>
                <a:srgbClr val="002060"/>
              </a:solidFill>
              <a:latin typeface="Times New Roman" pitchFamily="18" charset="0"/>
              <a:ea typeface="Times New Roman" pitchFamily="18" charset="0"/>
              <a:cs typeface="Times New Roman" pitchFamily="18" charset="0"/>
            </a:endParaRPr>
          </a:p>
          <a:p>
            <a:pPr lvl="0" fontAlgn="base">
              <a:spcBef>
                <a:spcPct val="0"/>
              </a:spcBef>
              <a:spcAft>
                <a:spcPct val="0"/>
              </a:spcAft>
            </a:pPr>
            <a:endParaRPr lang="ru-RU" sz="1400" b="1" dirty="0" smtClean="0">
              <a:solidFill>
                <a:srgbClr val="002060"/>
              </a:solidFill>
              <a:latin typeface="Times New Roman" pitchFamily="18" charset="0"/>
              <a:ea typeface="Times New Roman" pitchFamily="18" charset="0"/>
              <a:cs typeface="Times New Roman" pitchFamily="18" charset="0"/>
            </a:endParaRPr>
          </a:p>
          <a:p>
            <a:pPr lvl="0" fontAlgn="base">
              <a:spcBef>
                <a:spcPct val="0"/>
              </a:spcBef>
              <a:spcAft>
                <a:spcPct val="0"/>
              </a:spcAft>
            </a:pPr>
            <a:endParaRPr lang="ru-RU" sz="1400" b="1" dirty="0" smtClean="0">
              <a:solidFill>
                <a:srgbClr val="002060"/>
              </a:solidFill>
              <a:latin typeface="Times New Roman" pitchFamily="18" charset="0"/>
              <a:ea typeface="Times New Roman" pitchFamily="18" charset="0"/>
              <a:cs typeface="Times New Roman" pitchFamily="18" charset="0"/>
            </a:endParaRPr>
          </a:p>
          <a:p>
            <a:pPr lvl="0" indent="182563" algn="just" fontAlgn="base">
              <a:spcBef>
                <a:spcPct val="0"/>
              </a:spcBef>
              <a:spcAft>
                <a:spcPct val="0"/>
              </a:spcAft>
            </a:pPr>
            <a:r>
              <a:rPr lang="ru-RU" sz="1400" b="1" dirty="0" smtClean="0">
                <a:solidFill>
                  <a:srgbClr val="002060"/>
                </a:solidFill>
                <a:latin typeface="Times New Roman" pitchFamily="18" charset="0"/>
                <a:ea typeface="Times New Roman" pitchFamily="18" charset="0"/>
                <a:cs typeface="Times New Roman" pitchFamily="18" charset="0"/>
              </a:rPr>
              <a:t>                                           </a:t>
            </a:r>
            <a:r>
              <a:rPr lang="ru-RU" sz="1300" b="1" dirty="0" smtClean="0">
                <a:solidFill>
                  <a:srgbClr val="002060"/>
                </a:solidFill>
                <a:latin typeface="Times New Roman" pitchFamily="18" charset="0"/>
                <a:ea typeface="Times New Roman" pitchFamily="18" charset="0"/>
                <a:cs typeface="Times New Roman" pitchFamily="18" charset="0"/>
              </a:rPr>
              <a:t>На основании письма </a:t>
            </a:r>
            <a:r>
              <a:rPr lang="ru-RU" sz="1300" b="1" dirty="0" err="1" smtClean="0">
                <a:solidFill>
                  <a:srgbClr val="002060"/>
                </a:solidFill>
                <a:latin typeface="Times New Roman" pitchFamily="18" charset="0"/>
                <a:ea typeface="Times New Roman" pitchFamily="18" charset="0"/>
                <a:cs typeface="Times New Roman" pitchFamily="18" charset="0"/>
              </a:rPr>
              <a:t>Шортандинского</a:t>
            </a:r>
            <a:r>
              <a:rPr lang="ru-RU" sz="1300" b="1" dirty="0" smtClean="0">
                <a:solidFill>
                  <a:srgbClr val="002060"/>
                </a:solidFill>
                <a:latin typeface="Times New Roman" pitchFamily="18" charset="0"/>
                <a:ea typeface="Times New Roman" pitchFamily="18" charset="0"/>
                <a:cs typeface="Times New Roman" pitchFamily="18" charset="0"/>
              </a:rPr>
              <a:t> РОО в ГУ «Жолымбетская</a:t>
            </a:r>
          </a:p>
          <a:p>
            <a:pPr lvl="0" algn="just" fontAlgn="base">
              <a:spcBef>
                <a:spcPct val="0"/>
              </a:spcBef>
              <a:spcAft>
                <a:spcPct val="0"/>
              </a:spcAft>
            </a:pPr>
            <a:r>
              <a:rPr lang="ru-RU" sz="1300" b="1" dirty="0" smtClean="0">
                <a:solidFill>
                  <a:srgbClr val="002060"/>
                </a:solidFill>
                <a:latin typeface="Times New Roman" pitchFamily="18" charset="0"/>
                <a:ea typeface="Times New Roman" pitchFamily="18" charset="0"/>
                <a:cs typeface="Times New Roman" pitchFamily="18" charset="0"/>
              </a:rPr>
              <a:t>                                                средняя школа №1» для учащихся 1-11 классов были проведены</a:t>
            </a:r>
          </a:p>
          <a:p>
            <a:pPr lvl="0" algn="just" fontAlgn="base">
              <a:spcBef>
                <a:spcPct val="0"/>
              </a:spcBef>
              <a:spcAft>
                <a:spcPct val="0"/>
              </a:spcAft>
            </a:pPr>
            <a:r>
              <a:rPr lang="ru-RU" sz="1300" b="1" dirty="0" smtClean="0">
                <a:solidFill>
                  <a:srgbClr val="002060"/>
                </a:solidFill>
                <a:latin typeface="Times New Roman" pitchFamily="18" charset="0"/>
                <a:ea typeface="Times New Roman" pitchFamily="18" charset="0"/>
                <a:cs typeface="Times New Roman" pitchFamily="18" charset="0"/>
              </a:rPr>
              <a:t>                                                мероприятия, приуроченные ко Дню благодарения.</a:t>
            </a:r>
          </a:p>
          <a:p>
            <a:pPr lvl="0" algn="just" eaLnBrk="0" fontAlgn="base" hangingPunct="0">
              <a:spcBef>
                <a:spcPct val="0"/>
              </a:spcBef>
              <a:spcAft>
                <a:spcPct val="0"/>
              </a:spcAft>
            </a:pPr>
            <a:r>
              <a:rPr lang="ru-RU" sz="1300" b="1" dirty="0" smtClean="0">
                <a:solidFill>
                  <a:srgbClr val="002060"/>
                </a:solidFill>
                <a:latin typeface="Times New Roman" pitchFamily="18" charset="0"/>
                <a:ea typeface="Times New Roman" pitchFamily="18" charset="0"/>
                <a:cs typeface="Times New Roman" pitchFamily="18" charset="0"/>
              </a:rPr>
              <a:t>                                                 Цель: способствовать формированию  лучших нравственных качеств,</a:t>
            </a:r>
          </a:p>
          <a:p>
            <a:pPr lvl="0" algn="just" eaLnBrk="0" fontAlgn="base" hangingPunct="0">
              <a:spcBef>
                <a:spcPct val="0"/>
              </a:spcBef>
              <a:spcAft>
                <a:spcPct val="0"/>
              </a:spcAft>
            </a:pPr>
            <a:r>
              <a:rPr lang="ru-RU" sz="1300" b="1" dirty="0" smtClean="0">
                <a:solidFill>
                  <a:srgbClr val="002060"/>
                </a:solidFill>
                <a:latin typeface="Times New Roman" pitchFamily="18" charset="0"/>
                <a:ea typeface="Times New Roman" pitchFamily="18" charset="0"/>
                <a:cs typeface="Times New Roman" pitchFamily="18" charset="0"/>
              </a:rPr>
              <a:t>                                                общечеловеческих ценностей, воспитывать уважительное отношение друг к другу, терпимость к себе и другим.</a:t>
            </a:r>
          </a:p>
          <a:p>
            <a:pPr lvl="0" indent="182563" algn="just" eaLnBrk="0" fontAlgn="base" hangingPunct="0">
              <a:spcBef>
                <a:spcPct val="0"/>
              </a:spcBef>
              <a:spcAft>
                <a:spcPct val="0"/>
              </a:spcAft>
            </a:pPr>
            <a:r>
              <a:rPr lang="ru-RU" sz="1300" b="1" dirty="0" smtClean="0">
                <a:solidFill>
                  <a:srgbClr val="002060"/>
                </a:solidFill>
                <a:latin typeface="Times New Roman" pitchFamily="18" charset="0"/>
                <a:ea typeface="Times New Roman" pitchFamily="18" charset="0"/>
                <a:cs typeface="Times New Roman" pitchFamily="18" charset="0"/>
              </a:rPr>
              <a:t>Классными руководителями начальных классов проведены беседы  о доброте, конкурс рисунков «Каким я вижу этот мир». Для учащихся 5 – 6 классов проведены классные часы «Твоя доброта, улыбка твоя». Учителя истории провели среди учащихся 7 – 8 классов дебаты «Нравственные ценности для человека в цельности души». Организатор и педагог-психолог школы провели круглый стол для учащихся 9 классов «Не стой в стороне равнодушно, когда  у кого - то беда». Для учащихся 10-11 классов проведена лекция «Семья и семейные ценности». В заключение проведенных мероприятий, посвященных Дню благодарения, была проведена линейка с исполнением песни «Спасибо за сегодня». В ходе всех мероприятий были отмечены важность моральных ориентиров на сегодня для каждого человека в отдельности, и для общества в целом. Ведь созерцание прекрасного - напоминание того, что это все рядом, вокруг тебя, береги и люби, дари себя, учись - </a:t>
            </a:r>
            <a:r>
              <a:rPr lang="ru-RU" sz="1300" b="1" dirty="0" err="1" smtClean="0">
                <a:solidFill>
                  <a:srgbClr val="002060"/>
                </a:solidFill>
                <a:latin typeface="Times New Roman" pitchFamily="18" charset="0"/>
                <a:ea typeface="Times New Roman" pitchFamily="18" charset="0"/>
                <a:cs typeface="Times New Roman" pitchFamily="18" charset="0"/>
              </a:rPr>
              <a:t>учись</a:t>
            </a:r>
            <a:r>
              <a:rPr lang="ru-RU" sz="1300" b="1" dirty="0" smtClean="0">
                <a:solidFill>
                  <a:srgbClr val="002060"/>
                </a:solidFill>
                <a:latin typeface="Times New Roman" pitchFamily="18" charset="0"/>
                <a:ea typeface="Times New Roman" pitchFamily="18" charset="0"/>
                <a:cs typeface="Times New Roman" pitchFamily="18" charset="0"/>
              </a:rPr>
              <a:t> с удовольствием, учись каждый день, пусть это будет один шажочек, но пусть он будет сделан.</a:t>
            </a:r>
            <a:endParaRPr lang="ru-RU" sz="1300" b="1" dirty="0" smtClean="0">
              <a:solidFill>
                <a:srgbClr val="002060"/>
              </a:solidFill>
              <a:latin typeface="Times New Roman" pitchFamily="18" charset="0"/>
              <a:cs typeface="Times New Roman" pitchFamily="18" charset="0"/>
            </a:endParaRPr>
          </a:p>
        </p:txBody>
      </p:sp>
      <p:sp>
        <p:nvSpPr>
          <p:cNvPr id="9" name="TextBox 8"/>
          <p:cNvSpPr txBox="1"/>
          <p:nvPr/>
        </p:nvSpPr>
        <p:spPr>
          <a:xfrm>
            <a:off x="1928794" y="571480"/>
            <a:ext cx="5500726" cy="400110"/>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defTabSz="685800">
              <a:defRPr/>
            </a:pPr>
            <a:r>
              <a:rPr lang="ru-RU" sz="2000" b="1" dirty="0" smtClean="0">
                <a:solidFill>
                  <a:srgbClr val="FF0000"/>
                </a:solidFill>
                <a:latin typeface="Times New Roman" pitchFamily="18" charset="0"/>
                <a:cs typeface="Times New Roman" pitchFamily="18" charset="0"/>
              </a:rPr>
              <a:t>«ДЕНЬ БЛАГОДАРЕНИЯ»</a:t>
            </a:r>
          </a:p>
        </p:txBody>
      </p:sp>
      <p:sp>
        <p:nvSpPr>
          <p:cNvPr id="34818"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 name="Прямоугольник 11"/>
          <p:cNvSpPr/>
          <p:nvPr/>
        </p:nvSpPr>
        <p:spPr>
          <a:xfrm>
            <a:off x="3643306" y="1857364"/>
            <a:ext cx="4786346" cy="738664"/>
          </a:xfrm>
          <a:prstGeom prst="rect">
            <a:avLst/>
          </a:prstGeom>
        </p:spPr>
        <p:txBody>
          <a:bodyPr wrap="square">
            <a:spAutoFit/>
          </a:bodyPr>
          <a:lstStyle/>
          <a:p>
            <a:pPr lvl="0" algn="r" fontAlgn="base">
              <a:spcBef>
                <a:spcPct val="0"/>
              </a:spcBef>
              <a:spcAft>
                <a:spcPct val="0"/>
              </a:spcAft>
            </a:pPr>
            <a:r>
              <a:rPr lang="ru-RU" sz="1400" b="1" i="1" dirty="0" smtClean="0">
                <a:solidFill>
                  <a:srgbClr val="002060"/>
                </a:solidFill>
                <a:latin typeface="Times New Roman" pitchFamily="18" charset="0"/>
                <a:ea typeface="Times New Roman" pitchFamily="18" charset="0"/>
                <a:cs typeface="Times New Roman" pitchFamily="18" charset="0"/>
              </a:rPr>
              <a:t>Только жизненно необходимая цель позволяет </a:t>
            </a:r>
            <a:endParaRPr lang="ru-RU" sz="1400" b="1" dirty="0" smtClean="0">
              <a:solidFill>
                <a:srgbClr val="002060"/>
              </a:solidFill>
              <a:latin typeface="Times New Roman" pitchFamily="18" charset="0"/>
              <a:ea typeface="Times New Roman" pitchFamily="18" charset="0"/>
              <a:cs typeface="Times New Roman" pitchFamily="18" charset="0"/>
            </a:endParaRPr>
          </a:p>
          <a:p>
            <a:pPr lvl="0" algn="r" eaLnBrk="0" fontAlgn="base" hangingPunct="0">
              <a:spcBef>
                <a:spcPct val="0"/>
              </a:spcBef>
              <a:spcAft>
                <a:spcPct val="0"/>
              </a:spcAft>
            </a:pPr>
            <a:r>
              <a:rPr lang="ru-RU" sz="1400" b="1" i="1" dirty="0" smtClean="0">
                <a:solidFill>
                  <a:srgbClr val="002060"/>
                </a:solidFill>
                <a:latin typeface="Times New Roman" pitchFamily="18" charset="0"/>
                <a:ea typeface="Times New Roman" pitchFamily="18" charset="0"/>
                <a:cs typeface="Times New Roman" pitchFamily="18" charset="0"/>
              </a:rPr>
              <a:t>человеку прожить свою жизнь с достоинством </a:t>
            </a:r>
            <a:endParaRPr lang="ru-RU" sz="1400" b="1" dirty="0" smtClean="0">
              <a:solidFill>
                <a:srgbClr val="002060"/>
              </a:solidFill>
              <a:latin typeface="Times New Roman" pitchFamily="18" charset="0"/>
              <a:ea typeface="Times New Roman" pitchFamily="18" charset="0"/>
              <a:cs typeface="Times New Roman" pitchFamily="18" charset="0"/>
            </a:endParaRPr>
          </a:p>
          <a:p>
            <a:pPr lvl="0" algn="r" eaLnBrk="0" fontAlgn="base" hangingPunct="0">
              <a:spcBef>
                <a:spcPct val="0"/>
              </a:spcBef>
              <a:spcAft>
                <a:spcPct val="0"/>
              </a:spcAft>
            </a:pPr>
            <a:r>
              <a:rPr lang="ru-RU" sz="1400" b="1" i="1" dirty="0" smtClean="0">
                <a:solidFill>
                  <a:srgbClr val="002060"/>
                </a:solidFill>
                <a:latin typeface="Times New Roman" pitchFamily="18" charset="0"/>
                <a:ea typeface="Times New Roman" pitchFamily="18" charset="0"/>
                <a:cs typeface="Times New Roman" pitchFamily="18" charset="0"/>
              </a:rPr>
              <a:t>и получить настоящую радость».</a:t>
            </a:r>
            <a:r>
              <a:rPr lang="ru-RU" sz="1400" b="1" dirty="0" smtClean="0">
                <a:solidFill>
                  <a:srgbClr val="002060"/>
                </a:solidFill>
                <a:latin typeface="Times New Roman" pitchFamily="18" charset="0"/>
                <a:ea typeface="Times New Roman" pitchFamily="18" charset="0"/>
                <a:cs typeface="Times New Roman" pitchFamily="18" charset="0"/>
              </a:rPr>
              <a:t> </a:t>
            </a:r>
          </a:p>
        </p:txBody>
      </p:sp>
      <p:pic>
        <p:nvPicPr>
          <p:cNvPr id="10" name="Рисунок 9" descr="H:\1900203.jpg"/>
          <p:cNvPicPr/>
          <p:nvPr/>
        </p:nvPicPr>
        <p:blipFill>
          <a:blip r:embed="rId2"/>
          <a:srcRect/>
          <a:stretch>
            <a:fillRect/>
          </a:stretch>
        </p:blipFill>
        <p:spPr bwMode="auto">
          <a:xfrm>
            <a:off x="428596" y="1857364"/>
            <a:ext cx="2004303" cy="1731523"/>
          </a:xfrm>
          <a:prstGeom prst="rect">
            <a:avLst/>
          </a:prstGeom>
          <a:noFill/>
          <a:ln w="9525">
            <a:noFill/>
            <a:miter lim="800000"/>
            <a:headEnd/>
            <a:tailEnd/>
          </a:ln>
        </p:spPr>
      </p:pic>
    </p:spTree>
    <p:extLst>
      <p:ext uri="{BB962C8B-B14F-4D97-AF65-F5344CB8AC3E}">
        <p14:creationId xmlns="" xmlns:p14="http://schemas.microsoft.com/office/powerpoint/2010/main" val="28468193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Прямая соединительная линия 5"/>
          <p:cNvCxnSpPr/>
          <p:nvPr/>
        </p:nvCxnSpPr>
        <p:spPr bwMode="auto">
          <a:xfrm>
            <a:off x="2051720" y="1052736"/>
            <a:ext cx="6768752" cy="0"/>
          </a:xfrm>
          <a:prstGeom prst="line">
            <a:avLst/>
          </a:prstGeom>
          <a:ln/>
        </p:spPr>
        <p:style>
          <a:lnRef idx="3">
            <a:schemeClr val="accent4"/>
          </a:lnRef>
          <a:fillRef idx="0">
            <a:schemeClr val="accent4"/>
          </a:fillRef>
          <a:effectRef idx="2">
            <a:schemeClr val="accent4"/>
          </a:effectRef>
          <a:fontRef idx="minor">
            <a:schemeClr val="tx1"/>
          </a:fontRef>
        </p:style>
      </p:cxnSp>
      <p:sp>
        <p:nvSpPr>
          <p:cNvPr id="7" name="Прямоугольник 6"/>
          <p:cNvSpPr/>
          <p:nvPr/>
        </p:nvSpPr>
        <p:spPr bwMode="auto">
          <a:xfrm>
            <a:off x="142844" y="1285860"/>
            <a:ext cx="8858312" cy="5429288"/>
          </a:xfrm>
          <a:prstGeom prst="rect">
            <a:avLst/>
          </a:prstGeom>
          <a:ln/>
        </p:spPr>
        <p:style>
          <a:lnRef idx="2">
            <a:schemeClr val="accent2"/>
          </a:lnRef>
          <a:fillRef idx="1">
            <a:schemeClr val="lt1"/>
          </a:fillRef>
          <a:effectRef idx="0">
            <a:schemeClr val="accent2"/>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ru-RU" sz="2400" b="0" i="0" u="none" strike="noStrike" cap="none" normalizeH="0" baseline="0" dirty="0" smtClean="0">
              <a:ln>
                <a:noFill/>
              </a:ln>
              <a:solidFill>
                <a:schemeClr val="tx1">
                  <a:lumMod val="50000"/>
                </a:schemeClr>
              </a:solidFill>
              <a:effectLst/>
              <a:latin typeface="Arial" charset="0"/>
            </a:endParaRPr>
          </a:p>
        </p:txBody>
      </p:sp>
      <p:sp>
        <p:nvSpPr>
          <p:cNvPr id="5" name="TextBox 4"/>
          <p:cNvSpPr txBox="1"/>
          <p:nvPr/>
        </p:nvSpPr>
        <p:spPr>
          <a:xfrm>
            <a:off x="2714612" y="357166"/>
            <a:ext cx="5500726" cy="400110"/>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defTabSz="685800">
              <a:defRPr/>
            </a:pPr>
            <a:r>
              <a:rPr lang="ru-RU" sz="2000" b="1" dirty="0" smtClean="0">
                <a:solidFill>
                  <a:srgbClr val="FF0000"/>
                </a:solidFill>
                <a:latin typeface="Times New Roman" pitchFamily="18" charset="0"/>
                <a:cs typeface="Times New Roman" pitchFamily="18" charset="0"/>
              </a:rPr>
              <a:t>«ФОТОРЕПОРТАЖ»</a:t>
            </a:r>
          </a:p>
        </p:txBody>
      </p:sp>
      <p:pic>
        <p:nvPicPr>
          <p:cNvPr id="8" name="Рисунок 7" descr="C:\Documents and Settings\Admin\Мои документы\Фотоархив\Фото 2018-2019 год\Самопознание\Самопознание единый урок\IMG_0901.jpg"/>
          <p:cNvPicPr/>
          <p:nvPr/>
        </p:nvPicPr>
        <p:blipFill>
          <a:blip r:embed="rId3" cstate="print"/>
          <a:srcRect/>
          <a:stretch>
            <a:fillRect/>
          </a:stretch>
        </p:blipFill>
        <p:spPr bwMode="auto">
          <a:xfrm>
            <a:off x="285720" y="1500174"/>
            <a:ext cx="2519869" cy="1799617"/>
          </a:xfrm>
          <a:prstGeom prst="rect">
            <a:avLst/>
          </a:prstGeom>
          <a:noFill/>
          <a:ln w="9525">
            <a:noFill/>
            <a:miter lim="800000"/>
            <a:headEnd/>
            <a:tailEnd/>
          </a:ln>
        </p:spPr>
      </p:pic>
      <p:pic>
        <p:nvPicPr>
          <p:cNvPr id="9" name="Рисунок 8" descr="C:\Documents and Settings\Admin\Мои документы\Фотоархив\Фото 2018-2019 год\Самопознание\Самопознание единый урок\IMG_0856.jpg"/>
          <p:cNvPicPr/>
          <p:nvPr/>
        </p:nvPicPr>
        <p:blipFill>
          <a:blip r:embed="rId4" cstate="print"/>
          <a:srcRect/>
          <a:stretch>
            <a:fillRect/>
          </a:stretch>
        </p:blipFill>
        <p:spPr bwMode="auto">
          <a:xfrm>
            <a:off x="3286116" y="1500174"/>
            <a:ext cx="2519870" cy="1799617"/>
          </a:xfrm>
          <a:prstGeom prst="rect">
            <a:avLst/>
          </a:prstGeom>
          <a:noFill/>
          <a:ln w="9525">
            <a:noFill/>
            <a:miter lim="800000"/>
            <a:headEnd/>
            <a:tailEnd/>
          </a:ln>
        </p:spPr>
      </p:pic>
      <p:pic>
        <p:nvPicPr>
          <p:cNvPr id="10" name="Рисунок 9" descr="C:\Documents and Settings\Admin\Мои документы\Фотоархив\Фото 2018-2019 год\Самопознание\Самопознание единый урок\IMG_0974.jpg"/>
          <p:cNvPicPr/>
          <p:nvPr/>
        </p:nvPicPr>
        <p:blipFill>
          <a:blip r:embed="rId5" cstate="print"/>
          <a:srcRect/>
          <a:stretch>
            <a:fillRect/>
          </a:stretch>
        </p:blipFill>
        <p:spPr bwMode="auto">
          <a:xfrm>
            <a:off x="6286512" y="1500174"/>
            <a:ext cx="2519869" cy="1799617"/>
          </a:xfrm>
          <a:prstGeom prst="rect">
            <a:avLst/>
          </a:prstGeom>
          <a:noFill/>
          <a:ln w="9525">
            <a:noFill/>
            <a:miter lim="800000"/>
            <a:headEnd/>
            <a:tailEnd/>
          </a:ln>
        </p:spPr>
      </p:pic>
      <p:pic>
        <p:nvPicPr>
          <p:cNvPr id="14" name="Рисунок 13" descr="C:\Documents and Settings\Admin\Мои документы\Фотоархив\Фото 2018-2019 год\Линейка\SAM_0995.JPG"/>
          <p:cNvPicPr/>
          <p:nvPr/>
        </p:nvPicPr>
        <p:blipFill>
          <a:blip r:embed="rId6" cstate="print"/>
          <a:srcRect/>
          <a:stretch>
            <a:fillRect/>
          </a:stretch>
        </p:blipFill>
        <p:spPr bwMode="auto">
          <a:xfrm>
            <a:off x="1785918" y="4857760"/>
            <a:ext cx="2519869" cy="1799617"/>
          </a:xfrm>
          <a:prstGeom prst="rect">
            <a:avLst/>
          </a:prstGeom>
          <a:noFill/>
          <a:ln w="9525">
            <a:noFill/>
            <a:miter lim="800000"/>
            <a:headEnd/>
            <a:tailEnd/>
          </a:ln>
        </p:spPr>
      </p:pic>
      <p:pic>
        <p:nvPicPr>
          <p:cNvPr id="11" name="Рисунок 10" descr="C:\Documents and Settings\Admin\Мои документы\Фотоархив\Фото 2018-2019 год\Открытые уроки\3 Б класс\IMG_1355.jpg"/>
          <p:cNvPicPr/>
          <p:nvPr/>
        </p:nvPicPr>
        <p:blipFill>
          <a:blip r:embed="rId7" cstate="print"/>
          <a:srcRect/>
          <a:stretch>
            <a:fillRect/>
          </a:stretch>
        </p:blipFill>
        <p:spPr bwMode="auto">
          <a:xfrm>
            <a:off x="285720" y="3500438"/>
            <a:ext cx="2519869" cy="1799617"/>
          </a:xfrm>
          <a:prstGeom prst="rect">
            <a:avLst/>
          </a:prstGeom>
          <a:noFill/>
          <a:ln w="9525">
            <a:noFill/>
            <a:miter lim="800000"/>
            <a:headEnd/>
            <a:tailEnd/>
          </a:ln>
        </p:spPr>
      </p:pic>
      <p:pic>
        <p:nvPicPr>
          <p:cNvPr id="12" name="Рисунок 11" descr="C:\Documents and Settings\Admin\Мои документы\Фотоархив\Фото 2018-2019 год\Открытые уроки\8 б биология 15.02.19\IMG_1809.jpg"/>
          <p:cNvPicPr/>
          <p:nvPr/>
        </p:nvPicPr>
        <p:blipFill>
          <a:blip r:embed="rId8" cstate="print"/>
          <a:srcRect/>
          <a:stretch>
            <a:fillRect/>
          </a:stretch>
        </p:blipFill>
        <p:spPr bwMode="auto">
          <a:xfrm>
            <a:off x="5000628" y="4857760"/>
            <a:ext cx="2519869" cy="1799617"/>
          </a:xfrm>
          <a:prstGeom prst="rect">
            <a:avLst/>
          </a:prstGeom>
          <a:noFill/>
          <a:ln w="9525">
            <a:noFill/>
            <a:miter lim="800000"/>
            <a:headEnd/>
            <a:tailEnd/>
          </a:ln>
        </p:spPr>
      </p:pic>
      <p:pic>
        <p:nvPicPr>
          <p:cNvPr id="15" name="Рисунок 14" descr="C:\Documents and Settings\Admin\Мои документы\Фотоархив\Фото 2018-2019 год\Самопознание\Декада самопознания\IMG_1821.jpg"/>
          <p:cNvPicPr/>
          <p:nvPr/>
        </p:nvPicPr>
        <p:blipFill>
          <a:blip r:embed="rId9" cstate="print"/>
          <a:srcRect/>
          <a:stretch>
            <a:fillRect/>
          </a:stretch>
        </p:blipFill>
        <p:spPr bwMode="auto">
          <a:xfrm>
            <a:off x="3286116" y="3429000"/>
            <a:ext cx="2519870" cy="1799617"/>
          </a:xfrm>
          <a:prstGeom prst="rect">
            <a:avLst/>
          </a:prstGeom>
          <a:noFill/>
          <a:ln w="9525">
            <a:noFill/>
            <a:miter lim="800000"/>
            <a:headEnd/>
            <a:tailEnd/>
          </a:ln>
        </p:spPr>
      </p:pic>
      <p:pic>
        <p:nvPicPr>
          <p:cNvPr id="13" name="Рисунок 12" descr="C:\Documents and Settings\Admin\Мои документы\Фотоархив\Фото 2018-2019 год\Открытые уроки\8 б каз яз 14.02.19\IMG_1501.jpg"/>
          <p:cNvPicPr/>
          <p:nvPr/>
        </p:nvPicPr>
        <p:blipFill>
          <a:blip r:embed="rId10" cstate="print"/>
          <a:srcRect/>
          <a:stretch>
            <a:fillRect/>
          </a:stretch>
        </p:blipFill>
        <p:spPr bwMode="auto">
          <a:xfrm>
            <a:off x="6286512" y="3429000"/>
            <a:ext cx="2519869" cy="1799617"/>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ЖСШ№1 2018-2019 год\Школьная газета 2018-2019 уч.год\Шаблоны презентаций\ShkolDoskaSlideMini.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3" name="TextBox 2"/>
          <p:cNvSpPr txBox="1"/>
          <p:nvPr/>
        </p:nvSpPr>
        <p:spPr>
          <a:xfrm>
            <a:off x="1500166" y="285728"/>
            <a:ext cx="7429552" cy="400110"/>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defTabSz="685800">
              <a:defRPr/>
            </a:pPr>
            <a:r>
              <a:rPr lang="ru-RU" sz="2000" b="1" dirty="0" smtClean="0">
                <a:solidFill>
                  <a:srgbClr val="FF0000"/>
                </a:solidFill>
                <a:latin typeface="Times New Roman" pitchFamily="18" charset="0"/>
                <a:cs typeface="Times New Roman" pitchFamily="18" charset="0"/>
              </a:rPr>
              <a:t>«СЕМЬ ГРАНЕЙ ВЕЛИКОЙ СТЕПИ»</a:t>
            </a:r>
          </a:p>
        </p:txBody>
      </p:sp>
      <p:sp>
        <p:nvSpPr>
          <p:cNvPr id="14337" name="Rectangle 1"/>
          <p:cNvSpPr>
            <a:spLocks noChangeArrowheads="1"/>
          </p:cNvSpPr>
          <p:nvPr/>
        </p:nvSpPr>
        <p:spPr bwMode="auto">
          <a:xfrm>
            <a:off x="1500166" y="928670"/>
            <a:ext cx="7500990"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r>
              <a:rPr kumimoji="0" lang="ru-RU" sz="1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«Пространство – мера всех вещей, время – мера всех событий. Когда смыкаются горизонты пространства и времени, начинается национальная история. И это не просто красивый афоризм».</a:t>
            </a:r>
            <a:r>
              <a:rPr lang="ru-RU" dirty="0" smtClean="0"/>
              <a:t> </a:t>
            </a:r>
          </a:p>
          <a:p>
            <a:pPr indent="182563" algn="just" fontAlgn="base"/>
            <a:r>
              <a:rPr lang="ru-RU" sz="1400" b="1" dirty="0" smtClean="0">
                <a:solidFill>
                  <a:srgbClr val="002060"/>
                </a:solidFill>
                <a:latin typeface="Times New Roman" pitchFamily="18" charset="0"/>
                <a:cs typeface="Times New Roman" pitchFamily="18" charset="0"/>
              </a:rPr>
              <a:t>История </a:t>
            </a:r>
            <a:r>
              <a:rPr lang="ru-RU" sz="1400" b="1" dirty="0" smtClean="0">
                <a:solidFill>
                  <a:srgbClr val="002060"/>
                </a:solidFill>
                <a:latin typeface="Times New Roman" pitchFamily="18" charset="0"/>
                <a:cs typeface="Times New Roman" pitchFamily="18" charset="0"/>
                <a:hlinkClick r:id="rId3"/>
              </a:rPr>
              <a:t>Казахстана</a:t>
            </a:r>
            <a:r>
              <a:rPr lang="ru-RU" sz="1400" b="1" dirty="0" smtClean="0">
                <a:solidFill>
                  <a:srgbClr val="002060"/>
                </a:solidFill>
                <a:latin typeface="Times New Roman" pitchFamily="18" charset="0"/>
                <a:cs typeface="Times New Roman" pitchFamily="18" charset="0"/>
              </a:rPr>
              <a:t> также должна быть понята с высоты современной науки, а не по ее отдельным фрагментам. И для этого есть убедительные аргументы.</a:t>
            </a:r>
          </a:p>
          <a:p>
            <a:pPr indent="182563" algn="just" fontAlgn="base"/>
            <a:r>
              <a:rPr lang="ru-RU" sz="1400" b="1" dirty="0" smtClean="0">
                <a:solidFill>
                  <a:srgbClr val="002060"/>
                </a:solidFill>
                <a:latin typeface="Times New Roman" pitchFamily="18" charset="0"/>
                <a:cs typeface="Times New Roman" pitchFamily="18" charset="0"/>
              </a:rPr>
              <a:t>Во-первых, большинство </a:t>
            </a:r>
            <a:r>
              <a:rPr lang="ru-RU" sz="1400" b="1" dirty="0" err="1" smtClean="0">
                <a:solidFill>
                  <a:srgbClr val="002060"/>
                </a:solidFill>
                <a:latin typeface="Times New Roman" pitchFamily="18" charset="0"/>
                <a:cs typeface="Times New Roman" pitchFamily="18" charset="0"/>
              </a:rPr>
              <a:t>протогосударственных</a:t>
            </a:r>
            <a:r>
              <a:rPr lang="ru-RU" sz="1400" b="1" dirty="0" smtClean="0">
                <a:solidFill>
                  <a:srgbClr val="002060"/>
                </a:solidFill>
                <a:latin typeface="Times New Roman" pitchFamily="18" charset="0"/>
                <a:cs typeface="Times New Roman" pitchFamily="18" charset="0"/>
              </a:rPr>
              <a:t> объединений, о вкладе которых пойдет ниже речь, образовались на территории Казахстана, став одним из элементов этногенеза казахской нации.</a:t>
            </a:r>
          </a:p>
          <a:p>
            <a:pPr indent="182563" algn="just" fontAlgn="base"/>
            <a:r>
              <a:rPr lang="ru-RU" sz="1400" b="1" dirty="0" smtClean="0">
                <a:solidFill>
                  <a:srgbClr val="002060"/>
                </a:solidFill>
                <a:latin typeface="Times New Roman" pitchFamily="18" charset="0"/>
                <a:cs typeface="Times New Roman" pitchFamily="18" charset="0"/>
              </a:rPr>
              <a:t>Во-вторых, те выдающиеся культурные достижения, о которых пойдет разговор, не были привнесены в степь, а в большинстве случаев родились именно на нашей земле и лишь затем распространились на Запад и Восток, Север и Юг. В-третьих, исторические находки последних десятилетий отчетливо подтверждают неразрывную связь наших предков с самыми передовыми технологическими новациями своего времени и позволяют по-новому взглянуть на место Великой степи в глобальной истории.</a:t>
            </a:r>
          </a:p>
          <a:p>
            <a:pPr fontAlgn="base"/>
            <a:r>
              <a:rPr lang="ru-RU" sz="1400" b="1" dirty="0" smtClean="0">
                <a:solidFill>
                  <a:srgbClr val="002060"/>
                </a:solidFill>
                <a:latin typeface="Times New Roman" pitchFamily="18" charset="0"/>
                <a:cs typeface="Times New Roman" pitchFamily="18" charset="0"/>
              </a:rPr>
              <a:t>Наконец, названия некоторых казахских племен и родов на многие сотни лет старше этнонима "</a:t>
            </a:r>
            <a:r>
              <a:rPr lang="ru-RU" sz="1400" b="1" dirty="0" err="1" smtClean="0">
                <a:solidFill>
                  <a:srgbClr val="002060"/>
                </a:solidFill>
                <a:latin typeface="Times New Roman" pitchFamily="18" charset="0"/>
                <a:cs typeface="Times New Roman" pitchFamily="18" charset="0"/>
              </a:rPr>
              <a:t>қазақ</a:t>
            </a:r>
            <a:r>
              <a:rPr lang="ru-RU" sz="1400" b="1" dirty="0" smtClean="0">
                <a:solidFill>
                  <a:srgbClr val="002060"/>
                </a:solidFill>
                <a:latin typeface="Times New Roman" pitchFamily="18" charset="0"/>
                <a:cs typeface="Times New Roman" pitchFamily="18" charset="0"/>
              </a:rPr>
              <a:t>", что, бесспорно, свидетельствует о совершенно ином горизонте национальной истории, нежели предполагалось ранее. </a:t>
            </a:r>
          </a:p>
          <a:p>
            <a:pPr indent="182563" algn="just" fontAlgn="base"/>
            <a:r>
              <a:rPr lang="ru-RU" sz="1400" b="1" dirty="0" smtClean="0">
                <a:solidFill>
                  <a:srgbClr val="002060"/>
                </a:solidFill>
                <a:latin typeface="Times New Roman" pitchFamily="18" charset="0"/>
                <a:cs typeface="Times New Roman" pitchFamily="18" charset="0"/>
              </a:rPr>
              <a:t>В нашей истории было немало драматических моментов и трагедий, смертоносных войн и конфликтов, социально опасных экспериментов и политических катаклизмов. Мы не вправе забывать о них. Необходимо осознать и принять свою историю во всей ее многогранности и многомерности.</a:t>
            </a:r>
          </a:p>
          <a:p>
            <a:pPr indent="182563" algn="just" fontAlgn="base"/>
            <a:r>
              <a:rPr lang="ru-RU" sz="1400" b="1" dirty="0" smtClean="0">
                <a:solidFill>
                  <a:srgbClr val="002060"/>
                </a:solidFill>
                <a:latin typeface="Times New Roman" pitchFamily="18" charset="0"/>
                <a:cs typeface="Times New Roman" pitchFamily="18" charset="0"/>
              </a:rPr>
              <a:t>Вопрос не в том, чтобы показать свое величие за счет принижения роли других народов. Главное, спокойно и объективно понять нашу роль в глобальной истории, опираясь на строгие научные факты.</a:t>
            </a:r>
          </a:p>
          <a:p>
            <a:pPr indent="182563" algn="just"/>
            <a:endParaRPr lang="ru-RU" sz="1400" b="1" dirty="0" smtClean="0">
              <a:solidFill>
                <a:srgbClr val="002060"/>
              </a:solidFill>
              <a:latin typeface="Times New Roman" pitchFamily="18" charset="0"/>
              <a:cs typeface="Times New Roman" pitchFamily="18" charset="0"/>
            </a:endParaRPr>
          </a:p>
          <a:p>
            <a:pPr indent="182563" algn="just"/>
            <a:endParaRPr lang="ru-RU" sz="1400" b="1" dirty="0" smtClean="0">
              <a:solidFill>
                <a:srgbClr val="002060"/>
              </a:solidFill>
              <a:latin typeface="Times New Roman" pitchFamily="18" charset="0"/>
              <a:cs typeface="Times New Roman" pitchFamily="18" charset="0"/>
            </a:endParaRPr>
          </a:p>
          <a:p>
            <a:pPr marR="0" lvl="0" indent="182563" algn="just" defTabSz="914400" rtl="0" eaLnBrk="1" fontAlgn="base" latinLnBrk="0" hangingPunct="1">
              <a:lnSpc>
                <a:spcPct val="100000"/>
              </a:lnSpc>
              <a:spcBef>
                <a:spcPct val="0"/>
              </a:spcBef>
              <a:spcAft>
                <a:spcPct val="0"/>
              </a:spcAft>
              <a:buClrTx/>
              <a:buSzTx/>
              <a:buFontTx/>
              <a:buNone/>
              <a:tabLst/>
            </a:pPr>
            <a:endParaRPr kumimoji="0" lang="ru-RU" sz="1800" b="1" i="0" u="none" strike="noStrike" cap="none" normalizeH="0" baseline="0" dirty="0" smtClean="0">
              <a:ln>
                <a:noFill/>
              </a:ln>
              <a:solidFill>
                <a:srgbClr val="002060"/>
              </a:solidFill>
              <a:effectLst/>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ЖСШ№1 2018-2019 год\Школьная газета 2018-2019 уч.год\Фоны для презентаций\3x4 - стандартный экран\3х4 (82).jpg"/>
          <p:cNvPicPr preferRelativeResize="0">
            <a:picLocks noChangeArrowheads="1"/>
          </p:cNvPicPr>
          <p:nvPr/>
        </p:nvPicPr>
        <p:blipFill>
          <a:blip r:embed="rId2"/>
          <a:srcRect/>
          <a:stretch>
            <a:fillRect/>
          </a:stretch>
        </p:blipFill>
        <p:spPr bwMode="auto">
          <a:xfrm>
            <a:off x="142844" y="214290"/>
            <a:ext cx="8858312" cy="6500858"/>
          </a:xfrm>
          <a:prstGeom prst="rect">
            <a:avLst/>
          </a:prstGeom>
          <a:noFill/>
        </p:spPr>
      </p:pic>
      <p:sp>
        <p:nvSpPr>
          <p:cNvPr id="3" name="TextBox 2"/>
          <p:cNvSpPr txBox="1"/>
          <p:nvPr/>
        </p:nvSpPr>
        <p:spPr>
          <a:xfrm>
            <a:off x="1928794" y="571480"/>
            <a:ext cx="5500726" cy="400110"/>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defTabSz="685800">
              <a:defRPr/>
            </a:pPr>
            <a:r>
              <a:rPr lang="ru-RU" sz="2000" b="1" dirty="0" smtClean="0">
                <a:solidFill>
                  <a:srgbClr val="FF0000"/>
                </a:solidFill>
                <a:latin typeface="Times New Roman" pitchFamily="18" charset="0"/>
                <a:cs typeface="Times New Roman" pitchFamily="18" charset="0"/>
              </a:rPr>
              <a:t>«ФОТОГАЛЛЕРЕЯ»</a:t>
            </a:r>
          </a:p>
        </p:txBody>
      </p:sp>
      <p:pic>
        <p:nvPicPr>
          <p:cNvPr id="2051" name="Picture 3" descr="D:\Семь граней великой степи\20181122113822.jpg"/>
          <p:cNvPicPr preferRelativeResize="0">
            <a:picLocks noChangeArrowheads="1"/>
          </p:cNvPicPr>
          <p:nvPr/>
        </p:nvPicPr>
        <p:blipFill>
          <a:blip r:embed="rId3" cstate="print"/>
          <a:srcRect/>
          <a:stretch>
            <a:fillRect/>
          </a:stretch>
        </p:blipFill>
        <p:spPr bwMode="auto">
          <a:xfrm>
            <a:off x="285720" y="1071546"/>
            <a:ext cx="2500330" cy="3571900"/>
          </a:xfrm>
          <a:prstGeom prst="rect">
            <a:avLst/>
          </a:prstGeom>
          <a:noFill/>
        </p:spPr>
      </p:pic>
      <p:pic>
        <p:nvPicPr>
          <p:cNvPr id="2052" name="Picture 4" descr="D:\Семь граней великой степи\20181123161823.jpg"/>
          <p:cNvPicPr preferRelativeResize="0">
            <a:picLocks noChangeArrowheads="1"/>
          </p:cNvPicPr>
          <p:nvPr/>
        </p:nvPicPr>
        <p:blipFill>
          <a:blip r:embed="rId4" cstate="print"/>
          <a:srcRect/>
          <a:stretch>
            <a:fillRect/>
          </a:stretch>
        </p:blipFill>
        <p:spPr bwMode="auto">
          <a:xfrm>
            <a:off x="3000364" y="1071546"/>
            <a:ext cx="3143272" cy="1928826"/>
          </a:xfrm>
          <a:prstGeom prst="rect">
            <a:avLst/>
          </a:prstGeom>
          <a:noFill/>
        </p:spPr>
      </p:pic>
      <p:pic>
        <p:nvPicPr>
          <p:cNvPr id="2053" name="Picture 5" descr="D:\Семь граней великой степи\20181123162124.jpg"/>
          <p:cNvPicPr preferRelativeResize="0">
            <a:picLocks noChangeArrowheads="1"/>
          </p:cNvPicPr>
          <p:nvPr/>
        </p:nvPicPr>
        <p:blipFill>
          <a:blip r:embed="rId5" cstate="print"/>
          <a:srcRect/>
          <a:stretch>
            <a:fillRect/>
          </a:stretch>
        </p:blipFill>
        <p:spPr bwMode="auto">
          <a:xfrm>
            <a:off x="3000364" y="3071810"/>
            <a:ext cx="3143272" cy="2143140"/>
          </a:xfrm>
          <a:prstGeom prst="rect">
            <a:avLst/>
          </a:prstGeom>
          <a:noFill/>
        </p:spPr>
      </p:pic>
      <p:pic>
        <p:nvPicPr>
          <p:cNvPr id="2054" name="Picture 6" descr="D:\Семь граней великой степи\20181123162352.jpg"/>
          <p:cNvPicPr preferRelativeResize="0">
            <a:picLocks noChangeArrowheads="1"/>
          </p:cNvPicPr>
          <p:nvPr/>
        </p:nvPicPr>
        <p:blipFill>
          <a:blip r:embed="rId6"/>
          <a:srcRect/>
          <a:stretch>
            <a:fillRect/>
          </a:stretch>
        </p:blipFill>
        <p:spPr bwMode="auto">
          <a:xfrm>
            <a:off x="6357950" y="1071546"/>
            <a:ext cx="2500330" cy="4143404"/>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ЖСШ№1 2018-2019 год\Школьная газета 2018-2019 уч.год\Фоны для презентаций\3x4 - стандартный экран\3х4 (82).jpg"/>
          <p:cNvPicPr preferRelativeResize="0">
            <a:picLocks noChangeArrowheads="1"/>
          </p:cNvPicPr>
          <p:nvPr/>
        </p:nvPicPr>
        <p:blipFill>
          <a:blip r:embed="rId2"/>
          <a:srcRect/>
          <a:stretch>
            <a:fillRect/>
          </a:stretch>
        </p:blipFill>
        <p:spPr bwMode="auto">
          <a:xfrm>
            <a:off x="142844" y="214290"/>
            <a:ext cx="8858312" cy="6500858"/>
          </a:xfrm>
          <a:prstGeom prst="rect">
            <a:avLst/>
          </a:prstGeom>
          <a:noFill/>
        </p:spPr>
      </p:pic>
      <p:sp>
        <p:nvSpPr>
          <p:cNvPr id="3" name="TextBox 2"/>
          <p:cNvSpPr txBox="1"/>
          <p:nvPr/>
        </p:nvSpPr>
        <p:spPr>
          <a:xfrm>
            <a:off x="1928794" y="571480"/>
            <a:ext cx="5500726" cy="400110"/>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defTabSz="685800">
              <a:defRPr/>
            </a:pPr>
            <a:r>
              <a:rPr lang="ru-RU" sz="2000" b="1" dirty="0" smtClean="0">
                <a:solidFill>
                  <a:srgbClr val="FF0000"/>
                </a:solidFill>
                <a:latin typeface="Times New Roman" pitchFamily="18" charset="0"/>
                <a:cs typeface="Times New Roman" pitchFamily="18" charset="0"/>
              </a:rPr>
              <a:t>«ФОТОГАЛЛЕРЕЯ»</a:t>
            </a:r>
          </a:p>
        </p:txBody>
      </p:sp>
      <p:pic>
        <p:nvPicPr>
          <p:cNvPr id="51202" name="Picture 2" descr="D:\Семь граней великой степи\20181127131646.jpg"/>
          <p:cNvPicPr preferRelativeResize="0">
            <a:picLocks noChangeArrowheads="1"/>
          </p:cNvPicPr>
          <p:nvPr/>
        </p:nvPicPr>
        <p:blipFill>
          <a:blip r:embed="rId3" cstate="print"/>
          <a:srcRect/>
          <a:stretch>
            <a:fillRect/>
          </a:stretch>
        </p:blipFill>
        <p:spPr bwMode="auto">
          <a:xfrm>
            <a:off x="285720" y="1142984"/>
            <a:ext cx="2500330" cy="3500462"/>
          </a:xfrm>
          <a:prstGeom prst="rect">
            <a:avLst/>
          </a:prstGeom>
          <a:noFill/>
        </p:spPr>
      </p:pic>
      <p:pic>
        <p:nvPicPr>
          <p:cNvPr id="51203" name="Picture 3" descr="D:\Семь граней великой степи\20181127131934.jpg"/>
          <p:cNvPicPr preferRelativeResize="0">
            <a:picLocks noChangeArrowheads="1"/>
          </p:cNvPicPr>
          <p:nvPr/>
        </p:nvPicPr>
        <p:blipFill>
          <a:blip r:embed="rId4" cstate="print"/>
          <a:srcRect/>
          <a:stretch>
            <a:fillRect/>
          </a:stretch>
        </p:blipFill>
        <p:spPr bwMode="auto">
          <a:xfrm>
            <a:off x="3214678" y="1142984"/>
            <a:ext cx="2500330" cy="3500462"/>
          </a:xfrm>
          <a:prstGeom prst="rect">
            <a:avLst/>
          </a:prstGeom>
          <a:noFill/>
        </p:spPr>
      </p:pic>
      <p:pic>
        <p:nvPicPr>
          <p:cNvPr id="51204" name="Picture 4" descr="D:\Семь граней великой степи\20181128155554.jpg"/>
          <p:cNvPicPr preferRelativeResize="0">
            <a:picLocks noChangeArrowheads="1"/>
          </p:cNvPicPr>
          <p:nvPr/>
        </p:nvPicPr>
        <p:blipFill>
          <a:blip r:embed="rId5" cstate="print"/>
          <a:srcRect/>
          <a:stretch>
            <a:fillRect/>
          </a:stretch>
        </p:blipFill>
        <p:spPr bwMode="auto">
          <a:xfrm>
            <a:off x="6143636" y="1142984"/>
            <a:ext cx="2500330" cy="3500462"/>
          </a:xfrm>
          <a:prstGeom prst="rect">
            <a:avLst/>
          </a:prstGeom>
          <a:noFill/>
        </p:spPr>
      </p:pic>
      <p:sp>
        <p:nvSpPr>
          <p:cNvPr id="11" name="Прямоугольник 10"/>
          <p:cNvSpPr/>
          <p:nvPr/>
        </p:nvSpPr>
        <p:spPr>
          <a:xfrm>
            <a:off x="2857488" y="4714884"/>
            <a:ext cx="6072214" cy="1892826"/>
          </a:xfrm>
          <a:prstGeom prst="rect">
            <a:avLst/>
          </a:prstGeom>
        </p:spPr>
        <p:txBody>
          <a:bodyPr wrap="square">
            <a:spAutoFit/>
          </a:bodyPr>
          <a:lstStyle/>
          <a:p>
            <a:pPr indent="182563" algn="just"/>
            <a:r>
              <a:rPr lang="ru-RU" sz="1300" b="1" dirty="0" smtClean="0">
                <a:solidFill>
                  <a:srgbClr val="002060"/>
                </a:solidFill>
                <a:latin typeface="Times New Roman" pitchFamily="18" charset="0"/>
                <a:cs typeface="Times New Roman" pitchFamily="18" charset="0"/>
              </a:rPr>
              <a:t>Наша земля, без преувеличения, стала местом, откуда происходят многие предметы материальной культуры. Многое из того, без чего просто немыслима жизнь современного общества – было в свое время изобретено в наших краях. В своем развитии насельники степей открыли миру множество технических новшеств, стали родоначальниками изобретений, которые до сих пор используются во всех частях света. Летописи хранят немало известных фактов, когда предки казахов не раз кардинально меняли ход политической и экономической истории на обширных пространствах Евразии.</a:t>
            </a:r>
            <a:r>
              <a:rPr lang="ru-RU" sz="1300" dirty="0" smtClean="0"/>
              <a:t/>
            </a:r>
            <a:br>
              <a:rPr lang="ru-RU" sz="1300" dirty="0" smtClean="0"/>
            </a:br>
            <a:endParaRPr lang="ru-RU" sz="13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D:\ЖСШ№1 2018-2019 год\Школьная газета 2018-2019 уч.год\Фоны для презентаций\3x4 - стандартный экран\3х4 (57).jpg"/>
          <p:cNvPicPr preferRelativeResize="0">
            <a:picLocks noChangeArrowheads="1"/>
          </p:cNvPicPr>
          <p:nvPr/>
        </p:nvPicPr>
        <p:blipFill>
          <a:blip r:embed="rId2"/>
          <a:srcRect/>
          <a:stretch>
            <a:fillRect/>
          </a:stretch>
        </p:blipFill>
        <p:spPr bwMode="auto">
          <a:xfrm>
            <a:off x="142844" y="142852"/>
            <a:ext cx="8858312" cy="6572296"/>
          </a:xfrm>
          <a:prstGeom prst="rect">
            <a:avLst/>
          </a:prstGeom>
          <a:noFill/>
        </p:spPr>
      </p:pic>
      <p:sp>
        <p:nvSpPr>
          <p:cNvPr id="3" name="TextBox 2"/>
          <p:cNvSpPr txBox="1"/>
          <p:nvPr/>
        </p:nvSpPr>
        <p:spPr>
          <a:xfrm>
            <a:off x="1928794" y="642918"/>
            <a:ext cx="5500726" cy="400110"/>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defTabSz="685800">
              <a:defRPr/>
            </a:pPr>
            <a:r>
              <a:rPr lang="ru-RU" sz="2000" b="1" dirty="0" smtClean="0">
                <a:solidFill>
                  <a:srgbClr val="FF0000"/>
                </a:solidFill>
                <a:latin typeface="Times New Roman" pitchFamily="18" charset="0"/>
                <a:cs typeface="Times New Roman" pitchFamily="18" charset="0"/>
              </a:rPr>
              <a:t>«ИНТЕРЕСНЫЕ ФАКТЫ»</a:t>
            </a:r>
          </a:p>
        </p:txBody>
      </p:sp>
      <p:pic>
        <p:nvPicPr>
          <p:cNvPr id="1026" name="Picture 2" descr="D:\ЖСШ№1 2018-2019 год\Школьная газета 2018-2019 уч.год\Интересные факты\images.png"/>
          <p:cNvPicPr>
            <a:picLocks noChangeAspect="1" noChangeArrowheads="1"/>
          </p:cNvPicPr>
          <p:nvPr/>
        </p:nvPicPr>
        <p:blipFill>
          <a:blip r:embed="rId3"/>
          <a:srcRect/>
          <a:stretch>
            <a:fillRect/>
          </a:stretch>
        </p:blipFill>
        <p:spPr bwMode="auto">
          <a:xfrm>
            <a:off x="6572264" y="1142984"/>
            <a:ext cx="1826174" cy="1785950"/>
          </a:xfrm>
          <a:prstGeom prst="rect">
            <a:avLst/>
          </a:prstGeom>
          <a:noFill/>
        </p:spPr>
      </p:pic>
      <p:pic>
        <p:nvPicPr>
          <p:cNvPr id="1027" name="Picture 3" descr="D:\ЖСШ№1 2018-2019 год\Школьная газета 2018-2019 уч.год\Интересные факты\272476_652833.jpg"/>
          <p:cNvPicPr>
            <a:picLocks noChangeAspect="1" noChangeArrowheads="1"/>
          </p:cNvPicPr>
          <p:nvPr/>
        </p:nvPicPr>
        <p:blipFill>
          <a:blip r:embed="rId4"/>
          <a:srcRect/>
          <a:stretch>
            <a:fillRect/>
          </a:stretch>
        </p:blipFill>
        <p:spPr bwMode="auto">
          <a:xfrm>
            <a:off x="785786" y="1142984"/>
            <a:ext cx="2686051" cy="3286148"/>
          </a:xfrm>
          <a:prstGeom prst="rect">
            <a:avLst/>
          </a:prstGeom>
          <a:noFill/>
        </p:spPr>
      </p:pic>
      <p:pic>
        <p:nvPicPr>
          <p:cNvPr id="1028" name="Picture 4" descr="D:\ЖСШ№1 2018-2019 год\Школьная газета 2018-2019 уч.год\Интересные факты\272476_652843.jpg"/>
          <p:cNvPicPr>
            <a:picLocks noChangeAspect="1" noChangeArrowheads="1"/>
          </p:cNvPicPr>
          <p:nvPr/>
        </p:nvPicPr>
        <p:blipFill>
          <a:blip r:embed="rId5"/>
          <a:srcRect/>
          <a:stretch>
            <a:fillRect/>
          </a:stretch>
        </p:blipFill>
        <p:spPr bwMode="auto">
          <a:xfrm>
            <a:off x="5786446" y="3214686"/>
            <a:ext cx="2647950" cy="3071834"/>
          </a:xfrm>
          <a:prstGeom prst="rect">
            <a:avLst/>
          </a:prstGeom>
          <a:noFill/>
        </p:spPr>
      </p:pic>
      <p:pic>
        <p:nvPicPr>
          <p:cNvPr id="1029" name="Picture 5" descr="D:\ЖСШ№1 2018-2019 год\Школьная газета 2018-2019 уч.год\Интересные факты\i-8.jpg"/>
          <p:cNvPicPr>
            <a:picLocks noChangeAspect="1" noChangeArrowheads="1"/>
          </p:cNvPicPr>
          <p:nvPr/>
        </p:nvPicPr>
        <p:blipFill>
          <a:blip r:embed="rId6"/>
          <a:srcRect/>
          <a:stretch>
            <a:fillRect/>
          </a:stretch>
        </p:blipFill>
        <p:spPr bwMode="auto">
          <a:xfrm>
            <a:off x="2428860" y="4286256"/>
            <a:ext cx="3076575" cy="2047875"/>
          </a:xfrm>
          <a:prstGeom prst="rect">
            <a:avLst/>
          </a:prstGeom>
          <a:noFill/>
        </p:spPr>
      </p:pic>
      <p:pic>
        <p:nvPicPr>
          <p:cNvPr id="1030" name="Picture 6" descr="D:\ЖСШ№1 2018-2019 год\Школьная газета 2018-2019 уч.год\Интересные факты\1320836552_fakti_24.jpg"/>
          <p:cNvPicPr>
            <a:picLocks noChangeAspect="1" noChangeArrowheads="1"/>
          </p:cNvPicPr>
          <p:nvPr/>
        </p:nvPicPr>
        <p:blipFill>
          <a:blip r:embed="rId7"/>
          <a:srcRect/>
          <a:stretch>
            <a:fillRect/>
          </a:stretch>
        </p:blipFill>
        <p:spPr bwMode="auto">
          <a:xfrm>
            <a:off x="3500430" y="1142984"/>
            <a:ext cx="3039015" cy="2643206"/>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D:\ЖСШ№1 2018-2019 год\Школьная газета 2018-2019 уч.год\Анимации\Рамки\file934.jpg"/>
          <p:cNvPicPr preferRelativeResize="0">
            <a:picLocks noChangeArrowheads="1"/>
          </p:cNvPicPr>
          <p:nvPr/>
        </p:nvPicPr>
        <p:blipFill>
          <a:blip r:embed="rId2"/>
          <a:srcRect/>
          <a:stretch>
            <a:fillRect/>
          </a:stretch>
        </p:blipFill>
        <p:spPr bwMode="auto">
          <a:xfrm>
            <a:off x="142844" y="142852"/>
            <a:ext cx="8858312" cy="6572296"/>
          </a:xfrm>
          <a:prstGeom prst="rect">
            <a:avLst/>
          </a:prstGeom>
          <a:noFill/>
        </p:spPr>
      </p:pic>
      <p:sp>
        <p:nvSpPr>
          <p:cNvPr id="3" name="TextBox 2"/>
          <p:cNvSpPr txBox="1"/>
          <p:nvPr/>
        </p:nvSpPr>
        <p:spPr>
          <a:xfrm>
            <a:off x="1428728" y="500042"/>
            <a:ext cx="6072230" cy="400110"/>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defTabSz="685800">
              <a:defRPr/>
            </a:pPr>
            <a:r>
              <a:rPr lang="ru-RU" sz="2000" b="1" dirty="0" smtClean="0">
                <a:solidFill>
                  <a:srgbClr val="FF0000"/>
                </a:solidFill>
                <a:latin typeface="Times New Roman" pitchFamily="18" charset="0"/>
                <a:cs typeface="Times New Roman" pitchFamily="18" charset="0"/>
              </a:rPr>
              <a:t>«8 МАРТА – ПРАЗДНИК ЛЮБВИ И ДОБРА!»</a:t>
            </a:r>
            <a:endParaRPr lang="ru-RU" sz="2000" dirty="0" smtClean="0">
              <a:solidFill>
                <a:srgbClr val="FF0000"/>
              </a:solidFill>
              <a:latin typeface="Times New Roman" pitchFamily="18" charset="0"/>
              <a:cs typeface="Times New Roman" pitchFamily="18" charset="0"/>
            </a:endParaRPr>
          </a:p>
        </p:txBody>
      </p:sp>
      <p:pic>
        <p:nvPicPr>
          <p:cNvPr id="4" name="Рисунок 3" descr="F:\8 марта\1390660880_8vfhnf.jpg"/>
          <p:cNvPicPr/>
          <p:nvPr/>
        </p:nvPicPr>
        <p:blipFill>
          <a:blip r:embed="rId3"/>
          <a:srcRect/>
          <a:stretch>
            <a:fillRect/>
          </a:stretch>
        </p:blipFill>
        <p:spPr bwMode="auto">
          <a:xfrm>
            <a:off x="357158" y="3857628"/>
            <a:ext cx="3071834" cy="2143140"/>
          </a:xfrm>
          <a:prstGeom prst="rect">
            <a:avLst/>
          </a:prstGeom>
          <a:noFill/>
          <a:ln w="9525">
            <a:noFill/>
            <a:miter lim="800000"/>
            <a:headEnd/>
            <a:tailEnd/>
          </a:ln>
        </p:spPr>
      </p:pic>
      <p:pic>
        <p:nvPicPr>
          <p:cNvPr id="5" name="Рисунок 4" descr="F:\8 марта\interesnye-scenarii-provedenija-8-marta.jpg"/>
          <p:cNvPicPr/>
          <p:nvPr/>
        </p:nvPicPr>
        <p:blipFill>
          <a:blip r:embed="rId4"/>
          <a:srcRect/>
          <a:stretch>
            <a:fillRect/>
          </a:stretch>
        </p:blipFill>
        <p:spPr bwMode="auto">
          <a:xfrm>
            <a:off x="285720" y="1071546"/>
            <a:ext cx="3143272" cy="2571768"/>
          </a:xfrm>
          <a:prstGeom prst="rect">
            <a:avLst/>
          </a:prstGeom>
          <a:noFill/>
          <a:ln w="9525">
            <a:noFill/>
            <a:miter lim="800000"/>
            <a:headEnd/>
            <a:tailEnd/>
          </a:ln>
        </p:spPr>
      </p:pic>
      <p:sp>
        <p:nvSpPr>
          <p:cNvPr id="18433" name="Rectangle 1"/>
          <p:cNvSpPr>
            <a:spLocks noChangeArrowheads="1"/>
          </p:cNvSpPr>
          <p:nvPr/>
        </p:nvSpPr>
        <p:spPr bwMode="auto">
          <a:xfrm>
            <a:off x="3571868" y="1357298"/>
            <a:ext cx="5143536" cy="461664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indent="182563" algn="just"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Вот и наступила весна! Первый весенний праздник - </a:t>
            </a:r>
            <a:r>
              <a:rPr kumimoji="0" lang="ru-RU" sz="1400" b="1" i="0" u="none" strike="noStrike" cap="none" normalizeH="0" baseline="0" dirty="0" err="1" smtClean="0">
                <a:ln>
                  <a:noFill/>
                </a:ln>
                <a:solidFill>
                  <a:srgbClr val="002060"/>
                </a:solidFill>
                <a:effectLst/>
                <a:latin typeface="Times New Roman" pitchFamily="18" charset="0"/>
                <a:ea typeface="Times New Roman" pitchFamily="18" charset="0"/>
                <a:cs typeface="Times New Roman" pitchFamily="18" charset="0"/>
              </a:rPr>
              <a:t>праздник</a:t>
            </a:r>
            <a:r>
              <a:rPr kumimoji="0" lang="ru-RU" sz="1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добра, света, жизни и любви! Позади метели и морозы, природа пробуждается от зимнего сна, а у нас сегодня в школе – праздник 8 марта!</a:t>
            </a:r>
            <a:endParaRPr kumimoji="0" lang="ru-RU" sz="1400" b="1" i="0" u="none" strike="noStrike" cap="none" normalizeH="0" baseline="0" dirty="0" smtClean="0">
              <a:ln>
                <a:noFill/>
              </a:ln>
              <a:solidFill>
                <a:srgbClr val="002060"/>
              </a:solidFill>
              <a:effectLst/>
              <a:latin typeface="Times New Roman" pitchFamily="18" charset="0"/>
              <a:cs typeface="Times New Roman" pitchFamily="18" charset="0"/>
            </a:endParaRPr>
          </a:p>
          <a:p>
            <a:endParaRPr lang="ru-RU" sz="1400" b="1" dirty="0" smtClean="0">
              <a:solidFill>
                <a:srgbClr val="002060"/>
              </a:solidFill>
              <a:latin typeface="Times New Roman" pitchFamily="18" charset="0"/>
              <a:cs typeface="Times New Roman" pitchFamily="18" charset="0"/>
            </a:endParaRPr>
          </a:p>
          <a:p>
            <a:pPr algn="ctr"/>
            <a:r>
              <a:rPr lang="ru-RU" sz="1400" b="1" dirty="0" smtClean="0">
                <a:solidFill>
                  <a:srgbClr val="002060"/>
                </a:solidFill>
                <a:latin typeface="Times New Roman" pitchFamily="18" charset="0"/>
                <a:cs typeface="Times New Roman" pitchFamily="18" charset="0"/>
              </a:rPr>
              <a:t>Шагает по планете красавица-весна,</a:t>
            </a:r>
          </a:p>
          <a:p>
            <a:pPr algn="ctr"/>
            <a:r>
              <a:rPr lang="ru-RU" sz="1400" b="1" dirty="0" smtClean="0">
                <a:solidFill>
                  <a:srgbClr val="002060"/>
                </a:solidFill>
                <a:latin typeface="Times New Roman" pitchFamily="18" charset="0"/>
                <a:cs typeface="Times New Roman" pitchFamily="18" charset="0"/>
              </a:rPr>
              <a:t>Расцвет и пробуждение земле несет она.</a:t>
            </a:r>
          </a:p>
          <a:p>
            <a:pPr algn="ctr"/>
            <a:r>
              <a:rPr lang="ru-RU" sz="1400" b="1" dirty="0" smtClean="0">
                <a:solidFill>
                  <a:srgbClr val="002060"/>
                </a:solidFill>
                <a:latin typeface="Times New Roman" pitchFamily="18" charset="0"/>
                <a:cs typeface="Times New Roman" pitchFamily="18" charset="0"/>
              </a:rPr>
              <a:t>Весною расцветают и ландыш, и сирень.</a:t>
            </a:r>
          </a:p>
          <a:p>
            <a:pPr algn="ctr"/>
            <a:r>
              <a:rPr lang="ru-RU" sz="1400" b="1" dirty="0" smtClean="0">
                <a:solidFill>
                  <a:srgbClr val="002060"/>
                </a:solidFill>
                <a:latin typeface="Times New Roman" pitchFamily="18" charset="0"/>
                <a:cs typeface="Times New Roman" pitchFamily="18" charset="0"/>
              </a:rPr>
              <a:t>И расцветают женщины в весенний женский день!</a:t>
            </a:r>
          </a:p>
          <a:p>
            <a:pPr algn="ctr"/>
            <a:r>
              <a:rPr lang="ru-RU" sz="1400" b="1" dirty="0" smtClean="0">
                <a:solidFill>
                  <a:srgbClr val="002060"/>
                </a:solidFill>
                <a:latin typeface="Times New Roman" pitchFamily="18" charset="0"/>
                <a:cs typeface="Times New Roman" pitchFamily="18" charset="0"/>
              </a:rPr>
              <a:t>Мы в день 8 Марта </a:t>
            </a:r>
            <a:r>
              <a:rPr lang="ru-RU" sz="1400" b="1" dirty="0" err="1" smtClean="0">
                <a:solidFill>
                  <a:srgbClr val="002060"/>
                </a:solidFill>
                <a:latin typeface="Times New Roman" pitchFamily="18" charset="0"/>
                <a:cs typeface="Times New Roman" pitchFamily="18" charset="0"/>
              </a:rPr>
              <a:t>весну-красну</a:t>
            </a:r>
            <a:r>
              <a:rPr lang="ru-RU" sz="1400" b="1" dirty="0" smtClean="0">
                <a:solidFill>
                  <a:srgbClr val="002060"/>
                </a:solidFill>
                <a:latin typeface="Times New Roman" pitchFamily="18" charset="0"/>
                <a:cs typeface="Times New Roman" pitchFamily="18" charset="0"/>
              </a:rPr>
              <a:t> встречаем</a:t>
            </a:r>
          </a:p>
          <a:p>
            <a:pPr algn="ctr"/>
            <a:r>
              <a:rPr lang="ru-RU" sz="1400" b="1" dirty="0" smtClean="0">
                <a:solidFill>
                  <a:srgbClr val="002060"/>
                </a:solidFill>
                <a:latin typeface="Times New Roman" pitchFamily="18" charset="0"/>
                <a:cs typeface="Times New Roman" pitchFamily="18" charset="0"/>
              </a:rPr>
              <a:t>И с праздником весенним всех женщин поздравляем!</a:t>
            </a:r>
          </a:p>
          <a:p>
            <a:pPr algn="ctr"/>
            <a:r>
              <a:rPr lang="ru-RU" sz="1400" b="1" dirty="0" smtClean="0">
                <a:solidFill>
                  <a:srgbClr val="002060"/>
                </a:solidFill>
                <a:latin typeface="Times New Roman" pitchFamily="18" charset="0"/>
                <a:cs typeface="Times New Roman" pitchFamily="18" charset="0"/>
              </a:rPr>
              <a:t>Самых лучших и красивых, самых добрых наших мам,</a:t>
            </a:r>
          </a:p>
          <a:p>
            <a:pPr algn="ctr"/>
            <a:r>
              <a:rPr lang="ru-RU" sz="1400" b="1" dirty="0" smtClean="0">
                <a:solidFill>
                  <a:srgbClr val="002060"/>
                </a:solidFill>
                <a:latin typeface="Times New Roman" pitchFamily="18" charset="0"/>
                <a:cs typeface="Times New Roman" pitchFamily="18" charset="0"/>
              </a:rPr>
              <a:t>Наших бабушек любимых, что читают сказки нам.</a:t>
            </a:r>
          </a:p>
          <a:p>
            <a:pPr algn="ctr"/>
            <a:r>
              <a:rPr lang="ru-RU" sz="1400" b="1" dirty="0" smtClean="0">
                <a:solidFill>
                  <a:srgbClr val="002060"/>
                </a:solidFill>
                <a:latin typeface="Times New Roman" pitchFamily="18" charset="0"/>
                <a:cs typeface="Times New Roman" pitchFamily="18" charset="0"/>
              </a:rPr>
              <a:t>Самых умных и хороших школьных всех учителей,</a:t>
            </a:r>
          </a:p>
          <a:p>
            <a:pPr algn="ctr"/>
            <a:r>
              <a:rPr lang="ru-RU" sz="1400" b="1" dirty="0" smtClean="0">
                <a:solidFill>
                  <a:srgbClr val="002060"/>
                </a:solidFill>
                <a:latin typeface="Times New Roman" pitchFamily="18" charset="0"/>
                <a:cs typeface="Times New Roman" pitchFamily="18" charset="0"/>
              </a:rPr>
              <a:t>И девчонок наших славных, что всех краше и милей!</a:t>
            </a:r>
          </a:p>
          <a:p>
            <a:pPr algn="ctr"/>
            <a:endParaRPr lang="ru-RU" sz="1400" b="1" dirty="0" smtClean="0">
              <a:solidFill>
                <a:srgbClr val="002060"/>
              </a:solidFill>
              <a:latin typeface="Times New Roman" pitchFamily="18" charset="0"/>
              <a:cs typeface="Times New Roman" pitchFamily="18" charset="0"/>
            </a:endParaRPr>
          </a:p>
          <a:p>
            <a:pPr algn="ctr"/>
            <a:r>
              <a:rPr lang="ru-RU" sz="1400" b="1" dirty="0" smtClean="0">
                <a:solidFill>
                  <a:srgbClr val="002060"/>
                </a:solidFill>
                <a:latin typeface="Times New Roman" pitchFamily="18" charset="0"/>
                <a:cs typeface="Times New Roman" pitchFamily="18" charset="0"/>
              </a:rPr>
              <a:t>Здоровья, счастья пожелаем,</a:t>
            </a:r>
          </a:p>
          <a:p>
            <a:pPr algn="ctr"/>
            <a:r>
              <a:rPr lang="ru-RU" sz="1400" b="1" dirty="0" smtClean="0">
                <a:solidFill>
                  <a:srgbClr val="002060"/>
                </a:solidFill>
                <a:latin typeface="Times New Roman" pitchFamily="18" charset="0"/>
                <a:cs typeface="Times New Roman" pitchFamily="18" charset="0"/>
              </a:rPr>
              <a:t> Чтоб не грустили никогда,</a:t>
            </a:r>
          </a:p>
          <a:p>
            <a:pPr algn="ctr"/>
            <a:r>
              <a:rPr lang="ru-RU" sz="1400" b="1" dirty="0" smtClean="0">
                <a:solidFill>
                  <a:srgbClr val="002060"/>
                </a:solidFill>
                <a:latin typeface="Times New Roman" pitchFamily="18" charset="0"/>
                <a:cs typeface="Times New Roman" pitchFamily="18" charset="0"/>
              </a:rPr>
              <a:t> Чтобы всегда вы процветали</a:t>
            </a:r>
          </a:p>
          <a:p>
            <a:pPr algn="ctr"/>
            <a:r>
              <a:rPr lang="ru-RU" sz="1400" b="1" dirty="0" smtClean="0">
                <a:solidFill>
                  <a:srgbClr val="002060"/>
                </a:solidFill>
                <a:latin typeface="Times New Roman" pitchFamily="18" charset="0"/>
                <a:cs typeface="Times New Roman" pitchFamily="18" charset="0"/>
              </a:rPr>
              <a:t> Во имя счастья и добра. </a:t>
            </a:r>
          </a:p>
          <a:p>
            <a:pPr marR="0" lvl="0" indent="182563" algn="ctr" defTabSz="914400" rtl="0" eaLnBrk="0" fontAlgn="base" latinLnBrk="0" hangingPunct="0">
              <a:lnSpc>
                <a:spcPct val="100000"/>
              </a:lnSpc>
              <a:spcBef>
                <a:spcPct val="0"/>
              </a:spcBef>
              <a:spcAft>
                <a:spcPct val="0"/>
              </a:spcAft>
              <a:buClrTx/>
              <a:buSzTx/>
              <a:buFontTx/>
              <a:buNone/>
              <a:tabLst/>
            </a:pPr>
            <a:endParaRPr kumimoji="0" lang="ru-RU" sz="1400" b="1" i="0" u="none" strike="noStrike" cap="none" normalizeH="0" baseline="0" dirty="0" smtClean="0">
              <a:ln>
                <a:noFill/>
              </a:ln>
              <a:solidFill>
                <a:srgbClr val="002060"/>
              </a:solidFill>
              <a:effectLst/>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Прямая соединительная линия 5"/>
          <p:cNvCxnSpPr/>
          <p:nvPr/>
        </p:nvCxnSpPr>
        <p:spPr bwMode="auto">
          <a:xfrm>
            <a:off x="2051720" y="1052736"/>
            <a:ext cx="6768752" cy="0"/>
          </a:xfrm>
          <a:prstGeom prst="line">
            <a:avLst/>
          </a:prstGeom>
          <a:ln/>
        </p:spPr>
        <p:style>
          <a:lnRef idx="3">
            <a:schemeClr val="accent4"/>
          </a:lnRef>
          <a:fillRef idx="0">
            <a:schemeClr val="accent4"/>
          </a:fillRef>
          <a:effectRef idx="2">
            <a:schemeClr val="accent4"/>
          </a:effectRef>
          <a:fontRef idx="minor">
            <a:schemeClr val="tx1"/>
          </a:fontRef>
        </p:style>
      </p:cxnSp>
      <p:sp>
        <p:nvSpPr>
          <p:cNvPr id="7" name="Прямоугольник 6"/>
          <p:cNvSpPr/>
          <p:nvPr/>
        </p:nvSpPr>
        <p:spPr bwMode="auto">
          <a:xfrm>
            <a:off x="142844" y="1285860"/>
            <a:ext cx="8858312" cy="5429288"/>
          </a:xfrm>
          <a:prstGeom prst="rect">
            <a:avLst/>
          </a:prstGeom>
          <a:ln/>
        </p:spPr>
        <p:style>
          <a:lnRef idx="2">
            <a:schemeClr val="accent2"/>
          </a:lnRef>
          <a:fillRef idx="1">
            <a:schemeClr val="lt1"/>
          </a:fillRef>
          <a:effectRef idx="0">
            <a:schemeClr val="accent2"/>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ru-RU" sz="2400" b="0" i="0" u="none" strike="noStrike" cap="none" normalizeH="0" baseline="0" dirty="0" smtClean="0">
              <a:ln>
                <a:noFill/>
              </a:ln>
              <a:solidFill>
                <a:schemeClr val="tx1">
                  <a:lumMod val="50000"/>
                </a:schemeClr>
              </a:solidFill>
              <a:effectLst/>
              <a:latin typeface="Arial" charset="0"/>
            </a:endParaRPr>
          </a:p>
        </p:txBody>
      </p:sp>
      <p:sp>
        <p:nvSpPr>
          <p:cNvPr id="5" name="TextBox 4"/>
          <p:cNvSpPr txBox="1"/>
          <p:nvPr/>
        </p:nvSpPr>
        <p:spPr>
          <a:xfrm>
            <a:off x="3000364" y="428604"/>
            <a:ext cx="5500726" cy="400110"/>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defTabSz="685800">
              <a:defRPr/>
            </a:pPr>
            <a:r>
              <a:rPr lang="ru-RU" sz="2000" b="1" dirty="0" smtClean="0">
                <a:solidFill>
                  <a:srgbClr val="FF0000"/>
                </a:solidFill>
                <a:latin typeface="Times New Roman" pitchFamily="18" charset="0"/>
                <a:cs typeface="Times New Roman" pitchFamily="18" charset="0"/>
              </a:rPr>
              <a:t>«ФОТОРЕПОРТАЖ»</a:t>
            </a:r>
          </a:p>
        </p:txBody>
      </p:sp>
      <p:pic>
        <p:nvPicPr>
          <p:cNvPr id="9217" name="Picture 1" descr="C:\Documents and Settings\Admin\Мои документы\Фотоархив\Фото 2018-2019 год\8 марта-начальные классы\IMG_1939.JPG"/>
          <p:cNvPicPr preferRelativeResize="0">
            <a:picLocks noChangeArrowheads="1"/>
          </p:cNvPicPr>
          <p:nvPr/>
        </p:nvPicPr>
        <p:blipFill>
          <a:blip r:embed="rId3" cstate="print"/>
          <a:srcRect/>
          <a:stretch>
            <a:fillRect/>
          </a:stretch>
        </p:blipFill>
        <p:spPr bwMode="auto">
          <a:xfrm>
            <a:off x="285720" y="1428736"/>
            <a:ext cx="2520000" cy="1800000"/>
          </a:xfrm>
          <a:prstGeom prst="rect">
            <a:avLst/>
          </a:prstGeom>
          <a:noFill/>
        </p:spPr>
      </p:pic>
      <p:pic>
        <p:nvPicPr>
          <p:cNvPr id="9218" name="Picture 2" descr="C:\Documents and Settings\Admin\Мои документы\Фотоархив\Фото 2018-2019 год\8 марта-начальные классы\IMG_1942.JPG"/>
          <p:cNvPicPr preferRelativeResize="0">
            <a:picLocks noChangeArrowheads="1"/>
          </p:cNvPicPr>
          <p:nvPr/>
        </p:nvPicPr>
        <p:blipFill>
          <a:blip r:embed="rId4" cstate="print"/>
          <a:srcRect/>
          <a:stretch>
            <a:fillRect/>
          </a:stretch>
        </p:blipFill>
        <p:spPr bwMode="auto">
          <a:xfrm>
            <a:off x="3286116" y="1428736"/>
            <a:ext cx="2520000" cy="1800000"/>
          </a:xfrm>
          <a:prstGeom prst="rect">
            <a:avLst/>
          </a:prstGeom>
          <a:noFill/>
        </p:spPr>
      </p:pic>
      <p:pic>
        <p:nvPicPr>
          <p:cNvPr id="9219" name="Picture 3" descr="C:\Documents and Settings\Admin\Мои документы\Фотоархив\Фото 2018-2019 год\8 марта-начальные классы\IMG_1951.JPG"/>
          <p:cNvPicPr preferRelativeResize="0">
            <a:picLocks noChangeArrowheads="1"/>
          </p:cNvPicPr>
          <p:nvPr/>
        </p:nvPicPr>
        <p:blipFill>
          <a:blip r:embed="rId5" cstate="print"/>
          <a:srcRect/>
          <a:stretch>
            <a:fillRect/>
          </a:stretch>
        </p:blipFill>
        <p:spPr bwMode="auto">
          <a:xfrm>
            <a:off x="6286512" y="1428736"/>
            <a:ext cx="2520000" cy="1800000"/>
          </a:xfrm>
          <a:prstGeom prst="rect">
            <a:avLst/>
          </a:prstGeom>
          <a:noFill/>
        </p:spPr>
      </p:pic>
      <p:pic>
        <p:nvPicPr>
          <p:cNvPr id="9220" name="Picture 4" descr="C:\Documents and Settings\Admin\Мои документы\Фотоархив\Фото 2018-2019 год\8 марта-начальные классы\IMG_1962.JPG"/>
          <p:cNvPicPr preferRelativeResize="0">
            <a:picLocks noChangeArrowheads="1"/>
          </p:cNvPicPr>
          <p:nvPr/>
        </p:nvPicPr>
        <p:blipFill>
          <a:blip r:embed="rId6" cstate="print"/>
          <a:srcRect/>
          <a:stretch>
            <a:fillRect/>
          </a:stretch>
        </p:blipFill>
        <p:spPr bwMode="auto">
          <a:xfrm>
            <a:off x="1785918" y="3286124"/>
            <a:ext cx="2520000" cy="1800000"/>
          </a:xfrm>
          <a:prstGeom prst="rect">
            <a:avLst/>
          </a:prstGeom>
          <a:noFill/>
        </p:spPr>
      </p:pic>
      <p:pic>
        <p:nvPicPr>
          <p:cNvPr id="9222" name="Picture 6" descr="C:\Documents and Settings\Admin\Мои документы\Фотоархив\Фото 2018-2019 год\8 марта-начальные классы\IMG_2001.JPG"/>
          <p:cNvPicPr preferRelativeResize="0">
            <a:picLocks noChangeArrowheads="1"/>
          </p:cNvPicPr>
          <p:nvPr/>
        </p:nvPicPr>
        <p:blipFill>
          <a:blip r:embed="rId7" cstate="print"/>
          <a:srcRect/>
          <a:stretch>
            <a:fillRect/>
          </a:stretch>
        </p:blipFill>
        <p:spPr bwMode="auto">
          <a:xfrm>
            <a:off x="214282" y="4857760"/>
            <a:ext cx="2520000" cy="1800000"/>
          </a:xfrm>
          <a:prstGeom prst="rect">
            <a:avLst/>
          </a:prstGeom>
          <a:noFill/>
        </p:spPr>
      </p:pic>
      <p:pic>
        <p:nvPicPr>
          <p:cNvPr id="9223" name="Picture 7" descr="C:\Documents and Settings\Admin\Мои документы\Фотоархив\Фото 2018-2019 год\8 марта-начальные классы\IMG_2004.JPG"/>
          <p:cNvPicPr preferRelativeResize="0">
            <a:picLocks noChangeArrowheads="1"/>
          </p:cNvPicPr>
          <p:nvPr/>
        </p:nvPicPr>
        <p:blipFill>
          <a:blip r:embed="rId8" cstate="print"/>
          <a:srcRect/>
          <a:stretch>
            <a:fillRect/>
          </a:stretch>
        </p:blipFill>
        <p:spPr bwMode="auto">
          <a:xfrm>
            <a:off x="3286116" y="4857760"/>
            <a:ext cx="2520000" cy="1800000"/>
          </a:xfrm>
          <a:prstGeom prst="rect">
            <a:avLst/>
          </a:prstGeom>
          <a:noFill/>
        </p:spPr>
      </p:pic>
      <p:pic>
        <p:nvPicPr>
          <p:cNvPr id="9225" name="Picture 9" descr="C:\Documents and Settings\Admin\Мои документы\Фотоархив\Фото 2018-2019 год\8 марта-начальные классы\IMG_2017.JPG"/>
          <p:cNvPicPr preferRelativeResize="0">
            <a:picLocks noChangeArrowheads="1"/>
          </p:cNvPicPr>
          <p:nvPr/>
        </p:nvPicPr>
        <p:blipFill>
          <a:blip r:embed="rId9" cstate="print"/>
          <a:srcRect/>
          <a:stretch>
            <a:fillRect/>
          </a:stretch>
        </p:blipFill>
        <p:spPr bwMode="auto">
          <a:xfrm>
            <a:off x="6357950" y="4857760"/>
            <a:ext cx="2520000" cy="1800000"/>
          </a:xfrm>
          <a:prstGeom prst="rect">
            <a:avLst/>
          </a:prstGeom>
          <a:noFill/>
        </p:spPr>
      </p:pic>
      <p:pic>
        <p:nvPicPr>
          <p:cNvPr id="9221" name="Picture 5" descr="C:\Documents and Settings\Admin\Мои документы\Фотоархив\Фото 2018-2019 год\8 марта-начальные классы\IMG_1979.JPG"/>
          <p:cNvPicPr preferRelativeResize="0">
            <a:picLocks noChangeArrowheads="1"/>
          </p:cNvPicPr>
          <p:nvPr/>
        </p:nvPicPr>
        <p:blipFill>
          <a:blip r:embed="rId10" cstate="print"/>
          <a:srcRect/>
          <a:stretch>
            <a:fillRect/>
          </a:stretch>
        </p:blipFill>
        <p:spPr bwMode="auto">
          <a:xfrm>
            <a:off x="4786314" y="3286124"/>
            <a:ext cx="2520000" cy="180000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Прямая соединительная линия 5"/>
          <p:cNvCxnSpPr/>
          <p:nvPr/>
        </p:nvCxnSpPr>
        <p:spPr bwMode="auto">
          <a:xfrm>
            <a:off x="2051720" y="1052736"/>
            <a:ext cx="6768752" cy="0"/>
          </a:xfrm>
          <a:prstGeom prst="line">
            <a:avLst/>
          </a:prstGeom>
          <a:ln/>
        </p:spPr>
        <p:style>
          <a:lnRef idx="3">
            <a:schemeClr val="accent4"/>
          </a:lnRef>
          <a:fillRef idx="0">
            <a:schemeClr val="accent4"/>
          </a:fillRef>
          <a:effectRef idx="2">
            <a:schemeClr val="accent4"/>
          </a:effectRef>
          <a:fontRef idx="minor">
            <a:schemeClr val="tx1"/>
          </a:fontRef>
        </p:style>
      </p:cxnSp>
      <p:sp>
        <p:nvSpPr>
          <p:cNvPr id="7" name="Прямоугольник 6"/>
          <p:cNvSpPr/>
          <p:nvPr/>
        </p:nvSpPr>
        <p:spPr bwMode="auto">
          <a:xfrm>
            <a:off x="142844" y="1285860"/>
            <a:ext cx="8858312" cy="5429288"/>
          </a:xfrm>
          <a:prstGeom prst="rect">
            <a:avLst/>
          </a:prstGeom>
          <a:ln/>
        </p:spPr>
        <p:style>
          <a:lnRef idx="2">
            <a:schemeClr val="accent2"/>
          </a:lnRef>
          <a:fillRef idx="1">
            <a:schemeClr val="lt1"/>
          </a:fillRef>
          <a:effectRef idx="0">
            <a:schemeClr val="accent2"/>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ru-RU" sz="2400" b="0" i="0" u="none" strike="noStrike" cap="none" normalizeH="0" baseline="0" dirty="0" smtClean="0">
              <a:ln>
                <a:noFill/>
              </a:ln>
              <a:solidFill>
                <a:schemeClr val="tx1">
                  <a:lumMod val="50000"/>
                </a:schemeClr>
              </a:solidFill>
              <a:effectLst/>
              <a:latin typeface="Arial" charset="0"/>
            </a:endParaRPr>
          </a:p>
        </p:txBody>
      </p:sp>
      <p:sp>
        <p:nvSpPr>
          <p:cNvPr id="5" name="TextBox 4"/>
          <p:cNvSpPr txBox="1"/>
          <p:nvPr/>
        </p:nvSpPr>
        <p:spPr>
          <a:xfrm>
            <a:off x="3000364" y="428604"/>
            <a:ext cx="5500726" cy="400110"/>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defTabSz="685800">
              <a:defRPr/>
            </a:pPr>
            <a:r>
              <a:rPr lang="ru-RU" sz="2000" b="1" dirty="0" smtClean="0">
                <a:solidFill>
                  <a:srgbClr val="FF0000"/>
                </a:solidFill>
                <a:latin typeface="Times New Roman" pitchFamily="18" charset="0"/>
                <a:cs typeface="Times New Roman" pitchFamily="18" charset="0"/>
              </a:rPr>
              <a:t>«ФОТОРЕПОРТАЖ»</a:t>
            </a:r>
          </a:p>
        </p:txBody>
      </p:sp>
      <p:pic>
        <p:nvPicPr>
          <p:cNvPr id="1026" name="Picture 2" descr="C:\Documents and Settings\Admin\Мои документы\Фотоархив\Фото 2018-2019 год\8 марта-начальные классы\IMG_2040.JPG"/>
          <p:cNvPicPr preferRelativeResize="0">
            <a:picLocks noChangeArrowheads="1"/>
          </p:cNvPicPr>
          <p:nvPr/>
        </p:nvPicPr>
        <p:blipFill>
          <a:blip r:embed="rId3" cstate="print"/>
          <a:srcRect/>
          <a:stretch>
            <a:fillRect/>
          </a:stretch>
        </p:blipFill>
        <p:spPr bwMode="auto">
          <a:xfrm>
            <a:off x="285720" y="1428736"/>
            <a:ext cx="2520000" cy="1800000"/>
          </a:xfrm>
          <a:prstGeom prst="rect">
            <a:avLst/>
          </a:prstGeom>
          <a:noFill/>
        </p:spPr>
      </p:pic>
      <p:pic>
        <p:nvPicPr>
          <p:cNvPr id="1027" name="Picture 3" descr="C:\Documents and Settings\Admin\Мои документы\Фотоархив\Фото 2018-2019 год\8 марта-начальные классы\IMG_2048.JPG"/>
          <p:cNvPicPr preferRelativeResize="0">
            <a:picLocks noChangeArrowheads="1"/>
          </p:cNvPicPr>
          <p:nvPr/>
        </p:nvPicPr>
        <p:blipFill>
          <a:blip r:embed="rId4" cstate="print"/>
          <a:srcRect/>
          <a:stretch>
            <a:fillRect/>
          </a:stretch>
        </p:blipFill>
        <p:spPr bwMode="auto">
          <a:xfrm>
            <a:off x="3357554" y="1428736"/>
            <a:ext cx="2520000" cy="1800000"/>
          </a:xfrm>
          <a:prstGeom prst="rect">
            <a:avLst/>
          </a:prstGeom>
          <a:noFill/>
        </p:spPr>
      </p:pic>
      <p:pic>
        <p:nvPicPr>
          <p:cNvPr id="1028" name="Picture 4" descr="C:\Documents and Settings\Admin\Мои документы\Фотоархив\Фото 2018-2019 год\8 марта-начальные классы\IMG_2056.JPG"/>
          <p:cNvPicPr preferRelativeResize="0">
            <a:picLocks noChangeArrowheads="1"/>
          </p:cNvPicPr>
          <p:nvPr/>
        </p:nvPicPr>
        <p:blipFill>
          <a:blip r:embed="rId5" cstate="print"/>
          <a:srcRect/>
          <a:stretch>
            <a:fillRect/>
          </a:stretch>
        </p:blipFill>
        <p:spPr bwMode="auto">
          <a:xfrm>
            <a:off x="6357950" y="1428736"/>
            <a:ext cx="2520000" cy="1800000"/>
          </a:xfrm>
          <a:prstGeom prst="rect">
            <a:avLst/>
          </a:prstGeom>
          <a:noFill/>
        </p:spPr>
      </p:pic>
      <p:pic>
        <p:nvPicPr>
          <p:cNvPr id="1032" name="Picture 8" descr="C:\Documents and Settings\Admin\Мои документы\Фотоархив\Фото 2018-2019 год\8 марта-начальные классы\IMG_2116.JPG"/>
          <p:cNvPicPr preferRelativeResize="0">
            <a:picLocks noChangeArrowheads="1"/>
          </p:cNvPicPr>
          <p:nvPr/>
        </p:nvPicPr>
        <p:blipFill>
          <a:blip r:embed="rId6" cstate="print"/>
          <a:srcRect/>
          <a:stretch>
            <a:fillRect/>
          </a:stretch>
        </p:blipFill>
        <p:spPr bwMode="auto">
          <a:xfrm>
            <a:off x="3357554" y="4857760"/>
            <a:ext cx="2520000" cy="1800000"/>
          </a:xfrm>
          <a:prstGeom prst="rect">
            <a:avLst/>
          </a:prstGeom>
          <a:noFill/>
        </p:spPr>
      </p:pic>
      <p:pic>
        <p:nvPicPr>
          <p:cNvPr id="1029" name="Picture 5" descr="C:\Documents and Settings\Admin\Мои документы\Фотоархив\Фото 2018-2019 год\8 марта-начальные классы\IMG_2060.JPG"/>
          <p:cNvPicPr preferRelativeResize="0">
            <a:picLocks noChangeArrowheads="1"/>
          </p:cNvPicPr>
          <p:nvPr/>
        </p:nvPicPr>
        <p:blipFill>
          <a:blip r:embed="rId7" cstate="print"/>
          <a:srcRect/>
          <a:stretch>
            <a:fillRect/>
          </a:stretch>
        </p:blipFill>
        <p:spPr bwMode="auto">
          <a:xfrm>
            <a:off x="1857356" y="3286124"/>
            <a:ext cx="2520000" cy="1800000"/>
          </a:xfrm>
          <a:prstGeom prst="rect">
            <a:avLst/>
          </a:prstGeom>
          <a:noFill/>
        </p:spPr>
      </p:pic>
      <p:pic>
        <p:nvPicPr>
          <p:cNvPr id="1030" name="Picture 6" descr="C:\Documents and Settings\Admin\Мои документы\Фотоархив\Фото 2018-2019 год\8 марта-начальные классы\IMG_2070.JPG"/>
          <p:cNvPicPr preferRelativeResize="0">
            <a:picLocks noChangeArrowheads="1"/>
          </p:cNvPicPr>
          <p:nvPr/>
        </p:nvPicPr>
        <p:blipFill>
          <a:blip r:embed="rId8" cstate="print"/>
          <a:srcRect/>
          <a:stretch>
            <a:fillRect/>
          </a:stretch>
        </p:blipFill>
        <p:spPr bwMode="auto">
          <a:xfrm>
            <a:off x="214282" y="4857760"/>
            <a:ext cx="2520000" cy="1800000"/>
          </a:xfrm>
          <a:prstGeom prst="rect">
            <a:avLst/>
          </a:prstGeom>
          <a:noFill/>
        </p:spPr>
      </p:pic>
      <p:pic>
        <p:nvPicPr>
          <p:cNvPr id="1033" name="Picture 9" descr="C:\Documents and Settings\Admin\Мои документы\Фотоархив\Фото 2018-2019 год\8 марта-начальные классы\IMG_2123.JPG"/>
          <p:cNvPicPr preferRelativeResize="0">
            <a:picLocks noChangeArrowheads="1"/>
          </p:cNvPicPr>
          <p:nvPr/>
        </p:nvPicPr>
        <p:blipFill>
          <a:blip r:embed="rId9" cstate="print"/>
          <a:srcRect/>
          <a:stretch>
            <a:fillRect/>
          </a:stretch>
        </p:blipFill>
        <p:spPr bwMode="auto">
          <a:xfrm>
            <a:off x="6429388" y="4857760"/>
            <a:ext cx="2520000" cy="1800000"/>
          </a:xfrm>
          <a:prstGeom prst="rect">
            <a:avLst/>
          </a:prstGeom>
          <a:noFill/>
        </p:spPr>
      </p:pic>
      <p:pic>
        <p:nvPicPr>
          <p:cNvPr id="1031" name="Picture 7" descr="C:\Documents and Settings\Admin\Мои документы\Фотоархив\Фото 2018-2019 год\8 марта-начальные классы\IMG_2098.JPG"/>
          <p:cNvPicPr preferRelativeResize="0">
            <a:picLocks noChangeArrowheads="1"/>
          </p:cNvPicPr>
          <p:nvPr/>
        </p:nvPicPr>
        <p:blipFill>
          <a:blip r:embed="rId10" cstate="print"/>
          <a:srcRect/>
          <a:stretch>
            <a:fillRect/>
          </a:stretch>
        </p:blipFill>
        <p:spPr bwMode="auto">
          <a:xfrm>
            <a:off x="4857752" y="3286124"/>
            <a:ext cx="2520000" cy="1800000"/>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D:\ЖСШ№1 2018-2019 год\Школьная газета 2018-2019 уч.год\Анимации\Рамки\file934.jpg"/>
          <p:cNvPicPr preferRelativeResize="0">
            <a:picLocks noChangeArrowheads="1"/>
          </p:cNvPicPr>
          <p:nvPr/>
        </p:nvPicPr>
        <p:blipFill>
          <a:blip r:embed="rId2"/>
          <a:srcRect/>
          <a:stretch>
            <a:fillRect/>
          </a:stretch>
        </p:blipFill>
        <p:spPr bwMode="auto">
          <a:xfrm>
            <a:off x="142844" y="142852"/>
            <a:ext cx="8858312" cy="6572296"/>
          </a:xfrm>
          <a:prstGeom prst="rect">
            <a:avLst/>
          </a:prstGeom>
          <a:noFill/>
        </p:spPr>
      </p:pic>
      <p:sp>
        <p:nvSpPr>
          <p:cNvPr id="3" name="TextBox 2"/>
          <p:cNvSpPr txBox="1"/>
          <p:nvPr/>
        </p:nvSpPr>
        <p:spPr>
          <a:xfrm>
            <a:off x="1285852" y="428604"/>
            <a:ext cx="6500858" cy="400110"/>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defTabSz="685800">
              <a:defRPr/>
            </a:pPr>
            <a:r>
              <a:rPr lang="ru-RU" sz="2000" b="1" dirty="0" smtClean="0">
                <a:solidFill>
                  <a:srgbClr val="FF0000"/>
                </a:solidFill>
                <a:latin typeface="Times New Roman" pitchFamily="18" charset="0"/>
                <a:cs typeface="Times New Roman" pitchFamily="18" charset="0"/>
              </a:rPr>
              <a:t>«8 МАРТА – СЕРДЕЧНОЙ УЛЫБКОЙ УВЕНЧАНО»</a:t>
            </a:r>
            <a:endParaRPr lang="ru-RU" sz="2000" dirty="0" smtClean="0">
              <a:solidFill>
                <a:srgbClr val="FF0000"/>
              </a:solidFill>
              <a:latin typeface="Times New Roman" pitchFamily="18" charset="0"/>
              <a:cs typeface="Times New Roman" pitchFamily="18" charset="0"/>
            </a:endParaRPr>
          </a:p>
        </p:txBody>
      </p:sp>
      <p:sp>
        <p:nvSpPr>
          <p:cNvPr id="7169" name="Rectangle 1"/>
          <p:cNvSpPr>
            <a:spLocks noChangeArrowheads="1"/>
          </p:cNvSpPr>
          <p:nvPr/>
        </p:nvSpPr>
        <p:spPr bwMode="auto">
          <a:xfrm>
            <a:off x="4929190" y="1142984"/>
            <a:ext cx="3857652" cy="59708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indent="182563" algn="just"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Дорогие наши женщины, девушки! Сегодня у Вас,  для Вас,  самый благоприятный и счастливый день по "мужскому" гороскопу, а то есть: </a:t>
            </a:r>
          </a:p>
          <a:p>
            <a:pPr marR="0" lvl="0" indent="182563" algn="just" defTabSz="914400" rtl="0" eaLnBrk="1" fontAlgn="base" latinLnBrk="0" hangingPunct="1">
              <a:lnSpc>
                <a:spcPct val="100000"/>
              </a:lnSpc>
              <a:spcBef>
                <a:spcPct val="0"/>
              </a:spcBef>
              <a:spcAft>
                <a:spcPct val="0"/>
              </a:spcAft>
              <a:buClrTx/>
              <a:buSzTx/>
              <a:buFontTx/>
              <a:buNone/>
              <a:tabLst/>
            </a:pPr>
            <a:endParaRPr kumimoji="0" lang="ru-RU" sz="1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endParaRPr>
          </a:p>
          <a:p>
            <a:pPr lvl="0" algn="ctr" eaLnBrk="0" fontAlgn="base" hangingPunct="0">
              <a:spcBef>
                <a:spcPct val="0"/>
              </a:spcBef>
              <a:spcAft>
                <a:spcPct val="0"/>
              </a:spcAft>
            </a:pPr>
            <a:r>
              <a:rPr kumimoji="0" lang="ru-RU" sz="1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8 Марта - день торжественный, </a:t>
            </a:r>
            <a:br>
              <a:rPr kumimoji="0" lang="ru-RU" sz="1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br>
            <a:r>
              <a:rPr kumimoji="0" lang="ru-RU" sz="1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День радости и красоты, </a:t>
            </a:r>
            <a:br>
              <a:rPr kumimoji="0" lang="ru-RU" sz="1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br>
            <a:r>
              <a:rPr kumimoji="0" lang="ru-RU" sz="1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На всей земле он дарит женщинам </a:t>
            </a:r>
            <a:br>
              <a:rPr kumimoji="0" lang="ru-RU" sz="1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br>
            <a:r>
              <a:rPr kumimoji="0" lang="ru-RU" sz="1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Свои улыбки и цветы!!! </a:t>
            </a:r>
          </a:p>
          <a:p>
            <a:pPr lvl="0" algn="ctr" eaLnBrk="0" fontAlgn="base" hangingPunct="0">
              <a:spcBef>
                <a:spcPct val="0"/>
              </a:spcBef>
              <a:spcAft>
                <a:spcPct val="0"/>
              </a:spcAft>
            </a:pPr>
            <a:endParaRPr lang="ru-RU" sz="1400" b="1" dirty="0" smtClean="0">
              <a:solidFill>
                <a:srgbClr val="002060"/>
              </a:solidFill>
              <a:latin typeface="Times New Roman" pitchFamily="18" charset="0"/>
              <a:cs typeface="Times New Roman" pitchFamily="18" charset="0"/>
            </a:endParaRPr>
          </a:p>
          <a:p>
            <a:pPr algn="ctr"/>
            <a:r>
              <a:rPr lang="ru-RU" sz="1400" b="1" dirty="0" smtClean="0">
                <a:solidFill>
                  <a:srgbClr val="002060"/>
                </a:solidFill>
                <a:latin typeface="Times New Roman" pitchFamily="18" charset="0"/>
                <a:cs typeface="Times New Roman" pitchFamily="18" charset="0"/>
              </a:rPr>
              <a:t>И в этот светлый день весенний</a:t>
            </a:r>
            <a:br>
              <a:rPr lang="ru-RU" sz="1400" b="1" dirty="0" smtClean="0">
                <a:solidFill>
                  <a:srgbClr val="002060"/>
                </a:solidFill>
                <a:latin typeface="Times New Roman" pitchFamily="18" charset="0"/>
                <a:cs typeface="Times New Roman" pitchFamily="18" charset="0"/>
              </a:rPr>
            </a:br>
            <a:r>
              <a:rPr lang="ru-RU" sz="1400" b="1" dirty="0" smtClean="0">
                <a:solidFill>
                  <a:srgbClr val="002060"/>
                </a:solidFill>
                <a:latin typeface="Times New Roman" pitchFamily="18" charset="0"/>
                <a:cs typeface="Times New Roman" pitchFamily="18" charset="0"/>
              </a:rPr>
              <a:t>Мы от души желаем вам</a:t>
            </a:r>
            <a:br>
              <a:rPr lang="ru-RU" sz="1400" b="1" dirty="0" smtClean="0">
                <a:solidFill>
                  <a:srgbClr val="002060"/>
                </a:solidFill>
                <a:latin typeface="Times New Roman" pitchFamily="18" charset="0"/>
                <a:cs typeface="Times New Roman" pitchFamily="18" charset="0"/>
              </a:rPr>
            </a:br>
            <a:r>
              <a:rPr lang="ru-RU" sz="1400" b="1" dirty="0" smtClean="0">
                <a:solidFill>
                  <a:srgbClr val="002060"/>
                </a:solidFill>
                <a:latin typeface="Times New Roman" pitchFamily="18" charset="0"/>
                <a:cs typeface="Times New Roman" pitchFamily="18" charset="0"/>
              </a:rPr>
              <a:t>Всегда быть в форме, в настроении</a:t>
            </a:r>
            <a:br>
              <a:rPr lang="ru-RU" sz="1400" b="1" dirty="0" smtClean="0">
                <a:solidFill>
                  <a:srgbClr val="002060"/>
                </a:solidFill>
                <a:latin typeface="Times New Roman" pitchFamily="18" charset="0"/>
                <a:cs typeface="Times New Roman" pitchFamily="18" charset="0"/>
              </a:rPr>
            </a:br>
            <a:r>
              <a:rPr lang="ru-RU" sz="1400" b="1" dirty="0" smtClean="0">
                <a:solidFill>
                  <a:srgbClr val="002060"/>
                </a:solidFill>
                <a:latin typeface="Times New Roman" pitchFamily="18" charset="0"/>
                <a:cs typeface="Times New Roman" pitchFamily="18" charset="0"/>
              </a:rPr>
              <a:t>И не вести подсчет годам! </a:t>
            </a:r>
          </a:p>
          <a:p>
            <a:pPr algn="ctr"/>
            <a:endParaRPr lang="ru-RU" sz="1400" b="1" dirty="0" smtClean="0">
              <a:solidFill>
                <a:srgbClr val="002060"/>
              </a:solidFill>
              <a:latin typeface="Times New Roman" pitchFamily="18" charset="0"/>
              <a:cs typeface="Times New Roman" pitchFamily="18" charset="0"/>
            </a:endParaRPr>
          </a:p>
          <a:p>
            <a:pPr algn="ctr"/>
            <a:r>
              <a:rPr lang="ru-RU" sz="1400" b="1" dirty="0" smtClean="0">
                <a:solidFill>
                  <a:srgbClr val="002060"/>
                </a:solidFill>
                <a:latin typeface="Times New Roman" pitchFamily="18" charset="0"/>
                <a:cs typeface="Times New Roman" pitchFamily="18" charset="0"/>
              </a:rPr>
              <a:t>Дорогие женщины: </a:t>
            </a:r>
            <a:br>
              <a:rPr lang="ru-RU" sz="1400" b="1" dirty="0" smtClean="0">
                <a:solidFill>
                  <a:srgbClr val="002060"/>
                </a:solidFill>
                <a:latin typeface="Times New Roman" pitchFamily="18" charset="0"/>
                <a:cs typeface="Times New Roman" pitchFamily="18" charset="0"/>
              </a:rPr>
            </a:br>
            <a:r>
              <a:rPr lang="ru-RU" sz="1400" b="1" dirty="0" smtClean="0">
                <a:solidFill>
                  <a:srgbClr val="002060"/>
                </a:solidFill>
                <a:latin typeface="Times New Roman" pitchFamily="18" charset="0"/>
                <a:cs typeface="Times New Roman" pitchFamily="18" charset="0"/>
              </a:rPr>
              <a:t>Желаю, чтобы Вам цветы дарили, </a:t>
            </a:r>
            <a:br>
              <a:rPr lang="ru-RU" sz="1400" b="1" dirty="0" smtClean="0">
                <a:solidFill>
                  <a:srgbClr val="002060"/>
                </a:solidFill>
                <a:latin typeface="Times New Roman" pitchFamily="18" charset="0"/>
                <a:cs typeface="Times New Roman" pitchFamily="18" charset="0"/>
              </a:rPr>
            </a:br>
            <a:r>
              <a:rPr lang="ru-RU" sz="1400" b="1" dirty="0" smtClean="0">
                <a:solidFill>
                  <a:srgbClr val="002060"/>
                </a:solidFill>
                <a:latin typeface="Times New Roman" pitchFamily="18" charset="0"/>
                <a:cs typeface="Times New Roman" pitchFamily="18" charset="0"/>
              </a:rPr>
              <a:t>Почаще, комплименты говорили, </a:t>
            </a:r>
            <a:br>
              <a:rPr lang="ru-RU" sz="1400" b="1" dirty="0" smtClean="0">
                <a:solidFill>
                  <a:srgbClr val="002060"/>
                </a:solidFill>
                <a:latin typeface="Times New Roman" pitchFamily="18" charset="0"/>
                <a:cs typeface="Times New Roman" pitchFamily="18" charset="0"/>
              </a:rPr>
            </a:br>
            <a:r>
              <a:rPr lang="ru-RU" sz="1400" b="1" dirty="0" smtClean="0">
                <a:solidFill>
                  <a:srgbClr val="002060"/>
                </a:solidFill>
                <a:latin typeface="Times New Roman" pitchFamily="18" charset="0"/>
                <a:cs typeface="Times New Roman" pitchFamily="18" charset="0"/>
              </a:rPr>
              <a:t>И был хотя бы кто-нибудь один </a:t>
            </a:r>
            <a:br>
              <a:rPr lang="ru-RU" sz="1400" b="1" dirty="0" smtClean="0">
                <a:solidFill>
                  <a:srgbClr val="002060"/>
                </a:solidFill>
                <a:latin typeface="Times New Roman" pitchFamily="18" charset="0"/>
                <a:cs typeface="Times New Roman" pitchFamily="18" charset="0"/>
              </a:rPr>
            </a:br>
            <a:r>
              <a:rPr lang="ru-RU" sz="1400" b="1" dirty="0" smtClean="0">
                <a:solidFill>
                  <a:srgbClr val="002060"/>
                </a:solidFill>
                <a:latin typeface="Times New Roman" pitchFamily="18" charset="0"/>
                <a:cs typeface="Times New Roman" pitchFamily="18" charset="0"/>
              </a:rPr>
              <a:t>Вам безгранично предан до седин! </a:t>
            </a:r>
          </a:p>
          <a:p>
            <a:r>
              <a:rPr lang="ru-RU" sz="1400" b="1" dirty="0" smtClean="0"/>
              <a:t> </a:t>
            </a:r>
            <a:endParaRPr lang="ru-RU" sz="1400" dirty="0" smtClean="0"/>
          </a:p>
          <a:p>
            <a:pPr lvl="0" algn="ctr" eaLnBrk="0" fontAlgn="base" hangingPunct="0">
              <a:spcBef>
                <a:spcPct val="0"/>
              </a:spcBef>
              <a:spcAft>
                <a:spcPct val="0"/>
              </a:spcAft>
            </a:pPr>
            <a:endParaRPr kumimoji="0" lang="ru-RU" sz="1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4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ru-RU" sz="1400" dirty="0" smtClean="0">
              <a:latin typeface="Calibri" pitchFamily="34"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r>
            <a:br>
              <a:rPr kumimoji="0" lang="ru-RU" sz="14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br>
            <a:r>
              <a:rPr kumimoji="0" lang="ru-RU" sz="14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r>
            <a:br>
              <a:rPr kumimoji="0" lang="ru-RU" sz="14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br>
            <a:endParaRPr kumimoji="0" lang="ru-RU" sz="1800" b="0" i="0" u="none" strike="noStrike" cap="none" normalizeH="0" baseline="0" dirty="0" smtClean="0">
              <a:ln>
                <a:noFill/>
              </a:ln>
              <a:solidFill>
                <a:schemeClr val="tx1"/>
              </a:solidFill>
              <a:effectLst/>
              <a:latin typeface="Arial" pitchFamily="34" charset="0"/>
            </a:endParaRPr>
          </a:p>
        </p:txBody>
      </p:sp>
      <p:sp>
        <p:nvSpPr>
          <p:cNvPr id="7" name="Прямоугольник 6"/>
          <p:cNvSpPr/>
          <p:nvPr/>
        </p:nvSpPr>
        <p:spPr>
          <a:xfrm>
            <a:off x="2286000" y="2690336"/>
            <a:ext cx="4572000" cy="646331"/>
          </a:xfrm>
          <a:prstGeom prst="rect">
            <a:avLst/>
          </a:prstGeom>
        </p:spPr>
        <p:txBody>
          <a:bodyPr>
            <a:spAutoFit/>
          </a:bodyPr>
          <a:lstStyle/>
          <a:p>
            <a:r>
              <a:rPr lang="ru-RU" dirty="0" smtClean="0"/>
              <a:t/>
            </a:r>
            <a:br>
              <a:rPr lang="ru-RU" dirty="0" smtClean="0"/>
            </a:br>
            <a:endParaRPr lang="ru-RU" dirty="0"/>
          </a:p>
        </p:txBody>
      </p:sp>
      <p:pic>
        <p:nvPicPr>
          <p:cNvPr id="7170" name="Picture 2" descr="М1142"/>
          <p:cNvPicPr>
            <a:picLocks noChangeAspect="1" noChangeArrowheads="1"/>
          </p:cNvPicPr>
          <p:nvPr/>
        </p:nvPicPr>
        <p:blipFill>
          <a:blip r:embed="rId3"/>
          <a:srcRect/>
          <a:stretch>
            <a:fillRect/>
          </a:stretch>
        </p:blipFill>
        <p:spPr bwMode="auto">
          <a:xfrm>
            <a:off x="0" y="928670"/>
            <a:ext cx="5072066" cy="571504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Прямая соединительная линия 5"/>
          <p:cNvCxnSpPr/>
          <p:nvPr/>
        </p:nvCxnSpPr>
        <p:spPr bwMode="auto">
          <a:xfrm>
            <a:off x="2051720" y="1052736"/>
            <a:ext cx="6768752" cy="0"/>
          </a:xfrm>
          <a:prstGeom prst="line">
            <a:avLst/>
          </a:prstGeom>
          <a:ln/>
        </p:spPr>
        <p:style>
          <a:lnRef idx="3">
            <a:schemeClr val="accent4"/>
          </a:lnRef>
          <a:fillRef idx="0">
            <a:schemeClr val="accent4"/>
          </a:fillRef>
          <a:effectRef idx="2">
            <a:schemeClr val="accent4"/>
          </a:effectRef>
          <a:fontRef idx="minor">
            <a:schemeClr val="tx1"/>
          </a:fontRef>
        </p:style>
      </p:cxnSp>
      <p:sp>
        <p:nvSpPr>
          <p:cNvPr id="7" name="Прямоугольник 6"/>
          <p:cNvSpPr/>
          <p:nvPr/>
        </p:nvSpPr>
        <p:spPr bwMode="auto">
          <a:xfrm>
            <a:off x="142844" y="1285860"/>
            <a:ext cx="8858312" cy="5429288"/>
          </a:xfrm>
          <a:prstGeom prst="rect">
            <a:avLst/>
          </a:prstGeom>
          <a:ln/>
        </p:spPr>
        <p:style>
          <a:lnRef idx="2">
            <a:schemeClr val="accent2"/>
          </a:lnRef>
          <a:fillRef idx="1">
            <a:schemeClr val="lt1"/>
          </a:fillRef>
          <a:effectRef idx="0">
            <a:schemeClr val="accent2"/>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ru-RU" sz="2400" b="0" i="0" u="none" strike="noStrike" cap="none" normalizeH="0" baseline="0" dirty="0" smtClean="0">
              <a:ln>
                <a:noFill/>
              </a:ln>
              <a:solidFill>
                <a:schemeClr val="tx1">
                  <a:lumMod val="50000"/>
                </a:schemeClr>
              </a:solidFill>
              <a:effectLst/>
              <a:latin typeface="Arial" charset="0"/>
            </a:endParaRPr>
          </a:p>
        </p:txBody>
      </p:sp>
      <p:sp>
        <p:nvSpPr>
          <p:cNvPr id="5" name="TextBox 4"/>
          <p:cNvSpPr txBox="1"/>
          <p:nvPr/>
        </p:nvSpPr>
        <p:spPr>
          <a:xfrm>
            <a:off x="3000364" y="428604"/>
            <a:ext cx="5500726" cy="400110"/>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defTabSz="685800">
              <a:defRPr/>
            </a:pPr>
            <a:r>
              <a:rPr lang="ru-RU" sz="2000" b="1" dirty="0" smtClean="0">
                <a:solidFill>
                  <a:srgbClr val="FF0000"/>
                </a:solidFill>
                <a:latin typeface="Times New Roman" pitchFamily="18" charset="0"/>
                <a:cs typeface="Times New Roman" pitchFamily="18" charset="0"/>
              </a:rPr>
              <a:t>«ФОТОРЕПОРТАЖ»</a:t>
            </a:r>
          </a:p>
        </p:txBody>
      </p:sp>
      <p:pic>
        <p:nvPicPr>
          <p:cNvPr id="2050" name="Picture 2" descr="C:\Documents and Settings\Admin\Мои документы\Фотоархив\Фото 2018-2019 год\8 марта\IMG_2130.jpg"/>
          <p:cNvPicPr preferRelativeResize="0">
            <a:picLocks noChangeArrowheads="1"/>
          </p:cNvPicPr>
          <p:nvPr/>
        </p:nvPicPr>
        <p:blipFill>
          <a:blip r:embed="rId3" cstate="print"/>
          <a:srcRect/>
          <a:stretch>
            <a:fillRect/>
          </a:stretch>
        </p:blipFill>
        <p:spPr bwMode="auto">
          <a:xfrm>
            <a:off x="285720" y="1285860"/>
            <a:ext cx="2520000" cy="1800000"/>
          </a:xfrm>
          <a:prstGeom prst="rect">
            <a:avLst/>
          </a:prstGeom>
          <a:noFill/>
        </p:spPr>
      </p:pic>
      <p:pic>
        <p:nvPicPr>
          <p:cNvPr id="2051" name="Picture 3" descr="C:\Documents and Settings\Admin\Мои документы\Фотоархив\Фото 2018-2019 год\8 марта\IMG_2155.jpg"/>
          <p:cNvPicPr preferRelativeResize="0">
            <a:picLocks noChangeArrowheads="1"/>
          </p:cNvPicPr>
          <p:nvPr/>
        </p:nvPicPr>
        <p:blipFill>
          <a:blip r:embed="rId4" cstate="print"/>
          <a:srcRect/>
          <a:stretch>
            <a:fillRect/>
          </a:stretch>
        </p:blipFill>
        <p:spPr bwMode="auto">
          <a:xfrm>
            <a:off x="3357554" y="1285860"/>
            <a:ext cx="2520000" cy="1800000"/>
          </a:xfrm>
          <a:prstGeom prst="rect">
            <a:avLst/>
          </a:prstGeom>
          <a:noFill/>
        </p:spPr>
      </p:pic>
      <p:pic>
        <p:nvPicPr>
          <p:cNvPr id="2052" name="Picture 4" descr="C:\Documents and Settings\Admin\Мои документы\Фотоархив\Фото 2018-2019 год\8 марта\IMG_2168.jpg"/>
          <p:cNvPicPr preferRelativeResize="0">
            <a:picLocks noChangeArrowheads="1"/>
          </p:cNvPicPr>
          <p:nvPr/>
        </p:nvPicPr>
        <p:blipFill>
          <a:blip r:embed="rId5" cstate="print"/>
          <a:srcRect/>
          <a:stretch>
            <a:fillRect/>
          </a:stretch>
        </p:blipFill>
        <p:spPr bwMode="auto">
          <a:xfrm>
            <a:off x="6357950" y="1285860"/>
            <a:ext cx="2520000" cy="1800000"/>
          </a:xfrm>
          <a:prstGeom prst="rect">
            <a:avLst/>
          </a:prstGeom>
          <a:noFill/>
        </p:spPr>
      </p:pic>
      <p:pic>
        <p:nvPicPr>
          <p:cNvPr id="2053" name="Picture 5" descr="C:\Documents and Settings\Admin\Мои документы\Фотоархив\Фото 2018-2019 год\8 марта\IMG_2172.jpg"/>
          <p:cNvPicPr preferRelativeResize="0">
            <a:picLocks noChangeArrowheads="1"/>
          </p:cNvPicPr>
          <p:nvPr/>
        </p:nvPicPr>
        <p:blipFill>
          <a:blip r:embed="rId6" cstate="print"/>
          <a:srcRect/>
          <a:stretch>
            <a:fillRect/>
          </a:stretch>
        </p:blipFill>
        <p:spPr bwMode="auto">
          <a:xfrm>
            <a:off x="642910" y="3071810"/>
            <a:ext cx="2520000" cy="1800000"/>
          </a:xfrm>
          <a:prstGeom prst="rect">
            <a:avLst/>
          </a:prstGeom>
          <a:noFill/>
        </p:spPr>
      </p:pic>
      <p:pic>
        <p:nvPicPr>
          <p:cNvPr id="2054" name="Picture 6" descr="C:\Documents and Settings\Admin\Мои документы\Фотоархив\Фото 2018-2019 год\8 марта\IMG_2179.jpg"/>
          <p:cNvPicPr preferRelativeResize="0">
            <a:picLocks noChangeArrowheads="1"/>
          </p:cNvPicPr>
          <p:nvPr/>
        </p:nvPicPr>
        <p:blipFill>
          <a:blip r:embed="rId7" cstate="print"/>
          <a:srcRect/>
          <a:stretch>
            <a:fillRect/>
          </a:stretch>
        </p:blipFill>
        <p:spPr bwMode="auto">
          <a:xfrm>
            <a:off x="3357554" y="4929198"/>
            <a:ext cx="2520000" cy="1800000"/>
          </a:xfrm>
          <a:prstGeom prst="rect">
            <a:avLst/>
          </a:prstGeom>
          <a:noFill/>
        </p:spPr>
      </p:pic>
      <p:pic>
        <p:nvPicPr>
          <p:cNvPr id="2055" name="Picture 7" descr="C:\Documents and Settings\Admin\Мои документы\Фотоархив\Фото 2018-2019 год\8 марта\IMG_2196.jpg"/>
          <p:cNvPicPr preferRelativeResize="0">
            <a:picLocks noChangeArrowheads="1"/>
          </p:cNvPicPr>
          <p:nvPr/>
        </p:nvPicPr>
        <p:blipFill>
          <a:blip r:embed="rId8" cstate="print"/>
          <a:srcRect/>
          <a:stretch>
            <a:fillRect/>
          </a:stretch>
        </p:blipFill>
        <p:spPr bwMode="auto">
          <a:xfrm>
            <a:off x="6072198" y="3071810"/>
            <a:ext cx="2520000" cy="1800000"/>
          </a:xfrm>
          <a:prstGeom prst="rect">
            <a:avLst/>
          </a:prstGeom>
          <a:noFill/>
        </p:spPr>
      </p:pic>
      <p:pic>
        <p:nvPicPr>
          <p:cNvPr id="2056" name="Picture 8" descr="C:\Documents and Settings\Admin\Мои документы\Фотоархив\Фото 2018-2019 год\8 марта\IMG_2185.jpg"/>
          <p:cNvPicPr preferRelativeResize="0">
            <a:picLocks noChangeArrowheads="1"/>
          </p:cNvPicPr>
          <p:nvPr/>
        </p:nvPicPr>
        <p:blipFill>
          <a:blip r:embed="rId9" cstate="print"/>
          <a:srcRect/>
          <a:stretch>
            <a:fillRect/>
          </a:stretch>
        </p:blipFill>
        <p:spPr bwMode="auto">
          <a:xfrm>
            <a:off x="214282" y="4857760"/>
            <a:ext cx="2520000" cy="1800000"/>
          </a:xfrm>
          <a:prstGeom prst="rect">
            <a:avLst/>
          </a:prstGeom>
          <a:noFill/>
        </p:spPr>
      </p:pic>
      <p:pic>
        <p:nvPicPr>
          <p:cNvPr id="2057" name="Picture 9" descr="C:\Documents and Settings\Admin\Мои документы\Фотоархив\Фото 2018-2019 год\8 марта\IMG_2206.jpg"/>
          <p:cNvPicPr preferRelativeResize="0">
            <a:picLocks noChangeArrowheads="1"/>
          </p:cNvPicPr>
          <p:nvPr/>
        </p:nvPicPr>
        <p:blipFill>
          <a:blip r:embed="rId10" cstate="print"/>
          <a:srcRect/>
          <a:stretch>
            <a:fillRect/>
          </a:stretch>
        </p:blipFill>
        <p:spPr bwMode="auto">
          <a:xfrm>
            <a:off x="6429388" y="4857760"/>
            <a:ext cx="2520000" cy="1800000"/>
          </a:xfrm>
          <a:prstGeom prst="rect">
            <a:avLst/>
          </a:prstGeom>
          <a:noFill/>
        </p:spPr>
      </p:pic>
      <p:pic>
        <p:nvPicPr>
          <p:cNvPr id="2058" name="Picture 10" descr="C:\Documents and Settings\Admin\Мои документы\Фотоархив\Фото 2018-2019 год\8 марта\IMG_2223.jpg"/>
          <p:cNvPicPr preferRelativeResize="0">
            <a:picLocks noChangeArrowheads="1"/>
          </p:cNvPicPr>
          <p:nvPr/>
        </p:nvPicPr>
        <p:blipFill>
          <a:blip r:embed="rId11" cstate="print"/>
          <a:srcRect/>
          <a:stretch>
            <a:fillRect/>
          </a:stretch>
        </p:blipFill>
        <p:spPr bwMode="auto">
          <a:xfrm>
            <a:off x="3357554" y="3071810"/>
            <a:ext cx="2520000" cy="1800000"/>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D:\ЖСШ№1 2018-2019 год\Школьная газета 2018-2019 уч.год\Анимации\Рамки\file934.jpg"/>
          <p:cNvPicPr preferRelativeResize="0">
            <a:picLocks noChangeArrowheads="1"/>
          </p:cNvPicPr>
          <p:nvPr/>
        </p:nvPicPr>
        <p:blipFill>
          <a:blip r:embed="rId2"/>
          <a:srcRect/>
          <a:stretch>
            <a:fillRect/>
          </a:stretch>
        </p:blipFill>
        <p:spPr bwMode="auto">
          <a:xfrm>
            <a:off x="142844" y="142852"/>
            <a:ext cx="8858312" cy="6572296"/>
          </a:xfrm>
          <a:prstGeom prst="rect">
            <a:avLst/>
          </a:prstGeom>
          <a:noFill/>
        </p:spPr>
      </p:pic>
      <p:sp>
        <p:nvSpPr>
          <p:cNvPr id="3" name="TextBox 2"/>
          <p:cNvSpPr txBox="1"/>
          <p:nvPr/>
        </p:nvSpPr>
        <p:spPr>
          <a:xfrm>
            <a:off x="1928794" y="571480"/>
            <a:ext cx="5500726" cy="400110"/>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defTabSz="685800">
              <a:defRPr/>
            </a:pPr>
            <a:r>
              <a:rPr lang="ru-RU" sz="2000" b="1" dirty="0" smtClean="0">
                <a:solidFill>
                  <a:srgbClr val="FF0000"/>
                </a:solidFill>
                <a:latin typeface="Times New Roman" pitchFamily="18" charset="0"/>
                <a:cs typeface="Times New Roman" pitchFamily="18" charset="0"/>
              </a:rPr>
              <a:t>«РОДНОЕ СЕЛО»</a:t>
            </a:r>
          </a:p>
        </p:txBody>
      </p:sp>
      <p:sp>
        <p:nvSpPr>
          <p:cNvPr id="43009" name="Rectangle 1"/>
          <p:cNvSpPr>
            <a:spLocks noChangeArrowheads="1"/>
          </p:cNvSpPr>
          <p:nvPr/>
        </p:nvSpPr>
        <p:spPr bwMode="auto">
          <a:xfrm>
            <a:off x="214282" y="1071546"/>
            <a:ext cx="8643998" cy="39703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РУДНИК  ЖОЛЫМБЕТ</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400" b="1" i="0" u="none" strike="noStrike" cap="none" normalizeH="0" baseline="0" dirty="0" smtClean="0">
              <a:ln>
                <a:noFill/>
              </a:ln>
              <a:solidFill>
                <a:srgbClr val="002060"/>
              </a:solidFill>
              <a:effectLst/>
              <a:latin typeface="Times New Roman" pitchFamily="18" charset="0"/>
              <a:cs typeface="Times New Roman" pitchFamily="18" charset="0"/>
            </a:endParaRPr>
          </a:p>
          <a:p>
            <a:pPr marR="0" lvl="0" indent="35560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Месторождение открыто в 1932 г. Начальником поисковой партии Н. П. </a:t>
            </a:r>
            <a:r>
              <a:rPr kumimoji="0" lang="ru-RU" sz="14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Каличкиным</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по следам древних «монгольских» работ, указанных местным жителем </a:t>
            </a:r>
            <a:r>
              <a:rPr kumimoji="0" lang="ru-RU" sz="14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Наушаном</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Ниязовым. Дело в том что, данная местность называлась «Жолымбет» по имени уважаемого аксакала этого региона, ибо левый приток степной реки </a:t>
            </a:r>
            <a:r>
              <a:rPr kumimoji="0" lang="ru-RU" sz="14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Силеты-Ашилы-айрык</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принадлежал этому аксакалу, как летнее пастбище для лошадей. </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R="0" lvl="0" indent="35560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Глава большого семейства Жолымбет из рода </a:t>
            </a:r>
            <a:r>
              <a:rPr kumimoji="0" lang="ru-RU" sz="14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Керея</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со своими сыновьями и близкими родственниками в летнее время ставили свои юрты вдоль это степной речушки или на берегу небольших озер и </a:t>
            </a:r>
            <a:r>
              <a:rPr kumimoji="0" lang="ru-RU" sz="14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тумаров</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которыми изобилуют эти места. Зимовка этого аксакала находилась на берегу большого озера «Кына».</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indent="355600" algn="just" eaLnBrk="0" fontAlgn="base" hangingPunct="0">
              <a:spcBef>
                <a:spcPct val="0"/>
              </a:spcBef>
              <a:spcAft>
                <a:spcPct val="0"/>
              </a:spcAft>
            </a:pP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В настоящее время на этом месте расположена центральная усадьба совхоза «</a:t>
            </a:r>
            <a:r>
              <a:rPr kumimoji="0" lang="ru-RU" sz="14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Искара</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Алексеевского района. Правнук этого аксакала </a:t>
            </a:r>
            <a:r>
              <a:rPr kumimoji="0" lang="ru-RU" sz="14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Азнабек</a:t>
            </a:r>
            <a:r>
              <a:rPr kumimoji="0" lang="ru-RU"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долгое время работал управляющим отделения этого совхоза, а в настоящее время находится на заслуженном отдыхе. По его утверждению, прадед Жолымбет прожил 98 лет и похоронен вблизи этого совхоза. </a:t>
            </a:r>
            <a:r>
              <a:rPr lang="ru-RU" sz="1400" dirty="0" smtClean="0">
                <a:latin typeface="Times New Roman" pitchFamily="18" charset="0"/>
                <a:cs typeface="Times New Roman" pitchFamily="18" charset="0"/>
              </a:rPr>
              <a:t>Из-за незнания казахского языка первыми исследователями этих мест в геологическом отчете допущена досадная ошибка и поэтому в геологической литературе </a:t>
            </a:r>
          </a:p>
          <a:p>
            <a:pPr algn="just" eaLnBrk="0" fontAlgn="base" hangingPunct="0">
              <a:spcBef>
                <a:spcPct val="0"/>
              </a:spcBef>
              <a:spcAft>
                <a:spcPct val="0"/>
              </a:spcAft>
            </a:pPr>
            <a:r>
              <a:rPr lang="ru-RU" sz="1400" dirty="0" smtClean="0">
                <a:latin typeface="Times New Roman" pitchFamily="18" charset="0"/>
                <a:cs typeface="Times New Roman" pitchFamily="18" charset="0"/>
              </a:rPr>
              <a:t>месторождение известно под названием «</a:t>
            </a:r>
            <a:r>
              <a:rPr lang="ru-RU" sz="1400" dirty="0" err="1" smtClean="0">
                <a:latin typeface="Times New Roman" pitchFamily="18" charset="0"/>
                <a:cs typeface="Times New Roman" pitchFamily="18" charset="0"/>
              </a:rPr>
              <a:t>Джолымбет</a:t>
            </a:r>
            <a:r>
              <a:rPr lang="ru-RU" sz="1400" dirty="0" smtClean="0">
                <a:latin typeface="Times New Roman" pitchFamily="18" charset="0"/>
                <a:cs typeface="Times New Roman" pitchFamily="18" charset="0"/>
              </a:rPr>
              <a:t>». Рудник назван также «</a:t>
            </a:r>
            <a:r>
              <a:rPr lang="ru-RU" sz="1400" dirty="0" err="1" smtClean="0">
                <a:latin typeface="Times New Roman" pitchFamily="18" charset="0"/>
                <a:cs typeface="Times New Roman" pitchFamily="18" charset="0"/>
              </a:rPr>
              <a:t>Джолымбет</a:t>
            </a:r>
            <a:r>
              <a:rPr lang="ru-RU" sz="1400" dirty="0" smtClean="0">
                <a:latin typeface="Times New Roman" pitchFamily="18" charset="0"/>
                <a:cs typeface="Times New Roman" pitchFamily="18" charset="0"/>
              </a:rPr>
              <a:t>», а поселок «Жолымбет». В действительности все они являются синонимом одного и того же </a:t>
            </a:r>
          </a:p>
          <a:p>
            <a:pPr algn="just" eaLnBrk="0" fontAlgn="base" hangingPunct="0">
              <a:spcBef>
                <a:spcPct val="0"/>
              </a:spcBef>
              <a:spcAft>
                <a:spcPct val="0"/>
              </a:spcAft>
            </a:pPr>
            <a:r>
              <a:rPr lang="ru-RU" sz="1400" dirty="0" smtClean="0">
                <a:latin typeface="Times New Roman" pitchFamily="18" charset="0"/>
                <a:cs typeface="Times New Roman" pitchFamily="18" charset="0"/>
              </a:rPr>
              <a:t>названия местности.</a:t>
            </a:r>
          </a:p>
          <a:p>
            <a:pPr marR="0" lvl="0" indent="355600" algn="just" defTabSz="914400" rtl="0" eaLnBrk="0" fontAlgn="base" latinLnBrk="0" hangingPunct="0">
              <a:lnSpc>
                <a:spcPct val="100000"/>
              </a:lnSpc>
              <a:spcBef>
                <a:spcPct val="0"/>
              </a:spcBef>
              <a:spcAft>
                <a:spcPct val="0"/>
              </a:spcAft>
              <a:buClrTx/>
              <a:buSzTx/>
              <a:buFontTx/>
              <a:buNone/>
              <a:tabLst/>
            </a:pP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43010" name="Picture 2" descr="C:\Documents and Settings\Admin\Мои документы\ЖСШ№1 2017-2018 год\История п.Жолымбет\36625145.jpg"/>
          <p:cNvPicPr preferRelativeResize="0">
            <a:picLocks noChangeArrowheads="1"/>
          </p:cNvPicPr>
          <p:nvPr/>
        </p:nvPicPr>
        <p:blipFill>
          <a:blip r:embed="rId3" cstate="print"/>
          <a:srcRect/>
          <a:stretch>
            <a:fillRect/>
          </a:stretch>
        </p:blipFill>
        <p:spPr bwMode="auto">
          <a:xfrm>
            <a:off x="3357554" y="4643446"/>
            <a:ext cx="2520000" cy="1800000"/>
          </a:xfrm>
          <a:prstGeom prst="rect">
            <a:avLst/>
          </a:prstGeom>
          <a:noFill/>
        </p:spPr>
      </p:pic>
      <p:pic>
        <p:nvPicPr>
          <p:cNvPr id="43011" name="Picture 3" descr="C:\Documents and Settings\Admin\Мои документы\ЖСШ№1 2017-2018 год\История п.Жолымбет\medium-4565.jpg"/>
          <p:cNvPicPr preferRelativeResize="0">
            <a:picLocks noChangeArrowheads="1"/>
          </p:cNvPicPr>
          <p:nvPr/>
        </p:nvPicPr>
        <p:blipFill>
          <a:blip r:embed="rId4"/>
          <a:srcRect/>
          <a:stretch>
            <a:fillRect/>
          </a:stretch>
        </p:blipFill>
        <p:spPr bwMode="auto">
          <a:xfrm>
            <a:off x="6357950" y="4857760"/>
            <a:ext cx="2520000" cy="1800000"/>
          </a:xfrm>
          <a:prstGeom prst="rect">
            <a:avLst/>
          </a:prstGeom>
          <a:noFill/>
        </p:spPr>
      </p:pic>
      <p:pic>
        <p:nvPicPr>
          <p:cNvPr id="43012" name="Picture 4" descr="C:\Documents and Settings\Admin\Мои документы\ЖСШ№1 2017-2018 год\История п.Жолымбет\medium-4583.jpg"/>
          <p:cNvPicPr preferRelativeResize="0">
            <a:picLocks noChangeArrowheads="1"/>
          </p:cNvPicPr>
          <p:nvPr/>
        </p:nvPicPr>
        <p:blipFill>
          <a:blip r:embed="rId5" cstate="print"/>
          <a:srcRect/>
          <a:stretch>
            <a:fillRect/>
          </a:stretch>
        </p:blipFill>
        <p:spPr bwMode="auto">
          <a:xfrm>
            <a:off x="357158" y="4857760"/>
            <a:ext cx="2520000" cy="1800000"/>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D:\ЖСШ№1 2018-2019 год\Школьная газета 2018-2019 уч.год\Фоны для презентаций\3x4 - стандартный экран\3х4 (57).jpg"/>
          <p:cNvPicPr preferRelativeResize="0">
            <a:picLocks noChangeArrowheads="1"/>
          </p:cNvPicPr>
          <p:nvPr/>
        </p:nvPicPr>
        <p:blipFill>
          <a:blip r:embed="rId2"/>
          <a:srcRect/>
          <a:stretch>
            <a:fillRect/>
          </a:stretch>
        </p:blipFill>
        <p:spPr bwMode="auto">
          <a:xfrm>
            <a:off x="142844" y="142852"/>
            <a:ext cx="8858312" cy="6572296"/>
          </a:xfrm>
          <a:prstGeom prst="rect">
            <a:avLst/>
          </a:prstGeom>
          <a:noFill/>
        </p:spPr>
      </p:pic>
      <p:sp>
        <p:nvSpPr>
          <p:cNvPr id="3" name="TextBox 2"/>
          <p:cNvSpPr txBox="1"/>
          <p:nvPr/>
        </p:nvSpPr>
        <p:spPr>
          <a:xfrm>
            <a:off x="1928794" y="642918"/>
            <a:ext cx="5500726" cy="400110"/>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defTabSz="685800">
              <a:defRPr/>
            </a:pPr>
            <a:r>
              <a:rPr lang="ru-RU" sz="2000" b="1" dirty="0" smtClean="0">
                <a:solidFill>
                  <a:srgbClr val="FF0000"/>
                </a:solidFill>
                <a:latin typeface="Times New Roman" pitchFamily="18" charset="0"/>
                <a:cs typeface="Times New Roman" pitchFamily="18" charset="0"/>
              </a:rPr>
              <a:t>«ПРАВА И ОБЯЗАННОСТИ РОДИТЕЛЕЙ»</a:t>
            </a:r>
          </a:p>
        </p:txBody>
      </p:sp>
      <p:sp>
        <p:nvSpPr>
          <p:cNvPr id="13313" name="Rectangle 1"/>
          <p:cNvSpPr>
            <a:spLocks noChangeArrowheads="1"/>
          </p:cNvSpPr>
          <p:nvPr/>
        </p:nvSpPr>
        <p:spPr bwMode="auto">
          <a:xfrm>
            <a:off x="714348" y="1142984"/>
            <a:ext cx="7643866" cy="31085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1" i="0" u="sng"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Права и обязанности родителей по воспитанию и образованию ребенка</a:t>
            </a:r>
            <a:endParaRPr kumimoji="0" lang="ru-RU" sz="1400" b="1" i="0" u="sng"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u-RU" sz="1300" b="1"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3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1. Родители обязаны заботиться о здоровье своего ребенка.</a:t>
            </a:r>
            <a:endParaRPr kumimoji="0" lang="ru-RU" sz="1300" b="1"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3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2. Родители имеют право и обязаны воспитывать своего ребенка.</a:t>
            </a:r>
            <a:endParaRPr kumimoji="0" lang="ru-RU" sz="1300" b="1"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3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Родители имеют преимущественное право на воспитание своего ребенка перед всеми другими лицами.</a:t>
            </a:r>
            <a:endParaRPr kumimoji="0" lang="ru-RU" sz="1300" b="1"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3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Родители, воспитывающие ребенка, несут ответственность за обеспечение необходимых условий жизни для его физического, психического, нравственного и духовного развития.</a:t>
            </a:r>
            <a:endParaRPr kumimoji="0" lang="ru-RU" sz="1300" b="1"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3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3. Родители обязаны обеспечить получение ребенком обязательного среднего образования.</a:t>
            </a:r>
            <a:endParaRPr kumimoji="0" lang="ru-RU" sz="1300" b="1"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3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Родители с учетом мнения ребенка имеют право выбора организации образования и формы обучения ребенка до получения им общего среднего образования.</a:t>
            </a:r>
            <a:endParaRPr kumimoji="0" lang="ru-RU" sz="1300" b="1"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3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4. Все вопросы, касающиеся воспитания и образования ребенка, решаются родителями по их взаимному согласию исходя из интересов ребенка и с учетом его мнения. Родители при наличии разногласий между ними вправе обратиться за разрешением этих разногласий в орган, осуществляющий функции по опеке или попечительству, или в суд.</a:t>
            </a:r>
            <a:endParaRPr kumimoji="0" lang="ru-RU" sz="1300" b="1" i="0" u="none" strike="noStrike" cap="none" normalizeH="0" baseline="0" dirty="0" smtClean="0">
              <a:ln>
                <a:noFill/>
              </a:ln>
              <a:solidFill>
                <a:srgbClr val="002060"/>
              </a:solidFill>
              <a:effectLst/>
              <a:latin typeface="Times New Roman" pitchFamily="18" charset="0"/>
              <a:cs typeface="Times New Roman" pitchFamily="18" charset="0"/>
            </a:endParaRPr>
          </a:p>
        </p:txBody>
      </p:sp>
      <p:sp>
        <p:nvSpPr>
          <p:cNvPr id="13314" name="Rectangle 2"/>
          <p:cNvSpPr>
            <a:spLocks noChangeArrowheads="1"/>
          </p:cNvSpPr>
          <p:nvPr/>
        </p:nvSpPr>
        <p:spPr bwMode="auto">
          <a:xfrm>
            <a:off x="2357422" y="4286256"/>
            <a:ext cx="6000792" cy="192360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1" i="0" u="sng"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Семейно-правовая ответственность </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sz="1400" b="1" i="0" u="sng"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3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Родители обязаны заботиться о физическом, духовном и нравственном развитии детей, об их здоровье, образовании и подготовке к самостоятельной жизни в обществе.</a:t>
            </a:r>
            <a:endParaRPr kumimoji="0" lang="ru-RU" sz="1300" b="1"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3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Родители несут ответственность за ненадлежащее воспитание и содержание детей. Воспитание и содержание ребенка признаются ненадлежащими, если не обеспечиваются права и законные интересы ребенка, в том числе, если ребенок находится в социально опасном положении. </a:t>
            </a:r>
            <a:endParaRPr kumimoji="0" lang="ru-RU" sz="1300" b="1" i="0" u="none" strike="noStrike" cap="none" normalizeH="0" baseline="0" dirty="0" smtClean="0">
              <a:ln>
                <a:noFill/>
              </a:ln>
              <a:solidFill>
                <a:srgbClr val="002060"/>
              </a:solidFill>
              <a:effectLst/>
              <a:latin typeface="Times New Roman" pitchFamily="18" charset="0"/>
              <a:cs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ый треугольник 4"/>
          <p:cNvSpPr/>
          <p:nvPr/>
        </p:nvSpPr>
        <p:spPr>
          <a:xfrm rot="5400000">
            <a:off x="751520" y="-751520"/>
            <a:ext cx="2564904" cy="4067944"/>
          </a:xfrm>
          <a:prstGeom prst="rtTriangle">
            <a:avLst/>
          </a:prstGeom>
          <a:solidFill>
            <a:schemeClr val="lt1">
              <a:alpha val="86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6" name="Прямоугольник с одним вырезанным углом 5"/>
          <p:cNvSpPr/>
          <p:nvPr/>
        </p:nvSpPr>
        <p:spPr>
          <a:xfrm>
            <a:off x="395536" y="332656"/>
            <a:ext cx="8136904" cy="949796"/>
          </a:xfrm>
          <a:prstGeom prst="snip1Rect">
            <a:avLst/>
          </a:prstGeom>
          <a:ln w="1905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p>
        </p:txBody>
      </p:sp>
      <p:sp>
        <p:nvSpPr>
          <p:cNvPr id="8" name="Прямоугольник с одним вырезанным углом 7"/>
          <p:cNvSpPr/>
          <p:nvPr/>
        </p:nvSpPr>
        <p:spPr>
          <a:xfrm>
            <a:off x="395536" y="1844824"/>
            <a:ext cx="8136904" cy="4248472"/>
          </a:xfrm>
          <a:prstGeom prst="snip1Rect">
            <a:avLst>
              <a:gd name="adj" fmla="val 7195"/>
            </a:avLst>
          </a:prstGeom>
          <a:ln/>
        </p:spPr>
        <p:style>
          <a:lnRef idx="2">
            <a:schemeClr val="accent1"/>
          </a:lnRef>
          <a:fillRef idx="1">
            <a:schemeClr val="lt1"/>
          </a:fillRef>
          <a:effectRef idx="0">
            <a:schemeClr val="accent1"/>
          </a:effectRef>
          <a:fontRef idx="minor">
            <a:schemeClr val="dk1"/>
          </a:fontRef>
        </p:style>
        <p:txBody>
          <a:bodyPr rtlCol="0" anchor="ctr"/>
          <a:lstStyle/>
          <a:p>
            <a:endParaRPr lang="ru-RU" sz="2400" dirty="0">
              <a:solidFill>
                <a:schemeClr val="tx1">
                  <a:lumMod val="85000"/>
                  <a:lumOff val="15000"/>
                </a:schemeClr>
              </a:solidFill>
              <a:latin typeface="Verdana" pitchFamily="34" charset="0"/>
              <a:ea typeface="Verdana" pitchFamily="34" charset="0"/>
              <a:cs typeface="Verdana" pitchFamily="34" charset="0"/>
            </a:endParaRPr>
          </a:p>
        </p:txBody>
      </p:sp>
      <p:sp>
        <p:nvSpPr>
          <p:cNvPr id="9" name="TextBox 8"/>
          <p:cNvSpPr txBox="1"/>
          <p:nvPr/>
        </p:nvSpPr>
        <p:spPr>
          <a:xfrm>
            <a:off x="1928794" y="571480"/>
            <a:ext cx="5500726" cy="400110"/>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defTabSz="685800">
              <a:defRPr/>
            </a:pPr>
            <a:r>
              <a:rPr lang="ru-RU" sz="2000" b="1" dirty="0" smtClean="0">
                <a:solidFill>
                  <a:srgbClr val="FF0000"/>
                </a:solidFill>
                <a:latin typeface="Times New Roman" pitchFamily="18" charset="0"/>
                <a:cs typeface="Times New Roman" pitchFamily="18" charset="0"/>
              </a:rPr>
              <a:t>«СВЕТОФОР»</a:t>
            </a:r>
          </a:p>
        </p:txBody>
      </p:sp>
      <p:sp>
        <p:nvSpPr>
          <p:cNvPr id="13313" name="Rectangle 1"/>
          <p:cNvSpPr>
            <a:spLocks noChangeArrowheads="1"/>
          </p:cNvSpPr>
          <p:nvPr/>
        </p:nvSpPr>
        <p:spPr bwMode="auto">
          <a:xfrm>
            <a:off x="428596" y="1857364"/>
            <a:ext cx="8143932" cy="403187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kumimoji="0" lang="ru-RU" sz="1400" b="1"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Цель: Закрепить у детей знание правил дорожного движения, расширить знания о правилах поведения детей на улице; довести до сознания детей, к чему может привести нарушение правил дорожного движения; воспитывать у детей внимание, сосредоточенность, отзывчивость, умение оказывать помощь друг другу.</a:t>
            </a:r>
            <a:r>
              <a:rPr lang="ru-RU" dirty="0" smtClean="0"/>
              <a:t> </a:t>
            </a:r>
          </a:p>
          <a:p>
            <a:endParaRPr lang="ru-RU" sz="1400" b="1" dirty="0" smtClean="0">
              <a:solidFill>
                <a:srgbClr val="002060"/>
              </a:solidFill>
              <a:latin typeface="Times New Roman" pitchFamily="18" charset="0"/>
              <a:cs typeface="Times New Roman" pitchFamily="18" charset="0"/>
            </a:endParaRPr>
          </a:p>
          <a:p>
            <a:pPr algn="ctr"/>
            <a:r>
              <a:rPr lang="ru-RU" sz="1400" b="1" i="1" dirty="0" smtClean="0">
                <a:solidFill>
                  <a:srgbClr val="FF0000"/>
                </a:solidFill>
                <a:latin typeface="Times New Roman" pitchFamily="18" charset="0"/>
                <a:cs typeface="Times New Roman" pitchFamily="18" charset="0"/>
              </a:rPr>
              <a:t>У любого перекрестка</a:t>
            </a:r>
          </a:p>
          <a:p>
            <a:pPr algn="ctr"/>
            <a:r>
              <a:rPr lang="ru-RU" sz="1400" b="1" i="1" dirty="0" smtClean="0">
                <a:solidFill>
                  <a:srgbClr val="FF0000"/>
                </a:solidFill>
                <a:latin typeface="Times New Roman" pitchFamily="18" charset="0"/>
                <a:cs typeface="Times New Roman" pitchFamily="18" charset="0"/>
              </a:rPr>
              <a:t>Вас встречает светофор.</a:t>
            </a:r>
          </a:p>
          <a:p>
            <a:pPr algn="ctr"/>
            <a:r>
              <a:rPr lang="ru-RU" sz="1400" b="1" i="1" dirty="0" smtClean="0">
                <a:solidFill>
                  <a:srgbClr val="FF0000"/>
                </a:solidFill>
                <a:latin typeface="Times New Roman" pitchFamily="18" charset="0"/>
                <a:cs typeface="Times New Roman" pitchFamily="18" charset="0"/>
              </a:rPr>
              <a:t>И заводит очень просто</a:t>
            </a:r>
          </a:p>
          <a:p>
            <a:pPr algn="ctr"/>
            <a:r>
              <a:rPr lang="ru-RU" sz="1400" b="1" i="1" dirty="0" smtClean="0">
                <a:solidFill>
                  <a:srgbClr val="FF0000"/>
                </a:solidFill>
                <a:latin typeface="Times New Roman" pitchFamily="18" charset="0"/>
                <a:cs typeface="Times New Roman" pitchFamily="18" charset="0"/>
              </a:rPr>
              <a:t>С пешеходом разговор.</a:t>
            </a:r>
          </a:p>
          <a:p>
            <a:pPr algn="ctr"/>
            <a:r>
              <a:rPr lang="ru-RU" sz="1400" b="1" i="1" dirty="0" smtClean="0">
                <a:solidFill>
                  <a:srgbClr val="FF0000"/>
                </a:solidFill>
                <a:latin typeface="Times New Roman" pitchFamily="18" charset="0"/>
                <a:cs typeface="Times New Roman" pitchFamily="18" charset="0"/>
              </a:rPr>
              <a:t>Свет зеленый - проходи,</a:t>
            </a:r>
          </a:p>
          <a:p>
            <a:pPr algn="ctr"/>
            <a:r>
              <a:rPr lang="ru-RU" sz="1400" b="1" i="1" dirty="0" smtClean="0">
                <a:solidFill>
                  <a:srgbClr val="FF0000"/>
                </a:solidFill>
                <a:latin typeface="Times New Roman" pitchFamily="18" charset="0"/>
                <a:cs typeface="Times New Roman" pitchFamily="18" charset="0"/>
              </a:rPr>
              <a:t>Желтый - лучше подожди!</a:t>
            </a:r>
          </a:p>
          <a:p>
            <a:pPr algn="ctr"/>
            <a:r>
              <a:rPr lang="ru-RU" sz="1400" b="1" i="1" dirty="0" smtClean="0">
                <a:solidFill>
                  <a:srgbClr val="FF0000"/>
                </a:solidFill>
                <a:latin typeface="Times New Roman" pitchFamily="18" charset="0"/>
                <a:cs typeface="Times New Roman" pitchFamily="18" charset="0"/>
              </a:rPr>
              <a:t>Если свет зажегся красный,</a:t>
            </a:r>
          </a:p>
          <a:p>
            <a:pPr algn="ctr"/>
            <a:r>
              <a:rPr lang="ru-RU" sz="1400" b="1" i="1" dirty="0" smtClean="0">
                <a:solidFill>
                  <a:srgbClr val="FF0000"/>
                </a:solidFill>
                <a:latin typeface="Times New Roman" pitchFamily="18" charset="0"/>
                <a:cs typeface="Times New Roman" pitchFamily="18" charset="0"/>
              </a:rPr>
              <a:t>Значит, двигаться опасно.</a:t>
            </a:r>
          </a:p>
          <a:p>
            <a:pPr algn="ctr"/>
            <a:r>
              <a:rPr lang="ru-RU" sz="1400" b="1" i="1" dirty="0" smtClean="0">
                <a:solidFill>
                  <a:srgbClr val="FF0000"/>
                </a:solidFill>
                <a:latin typeface="Times New Roman" pitchFamily="18" charset="0"/>
                <a:cs typeface="Times New Roman" pitchFamily="18" charset="0"/>
              </a:rPr>
              <a:t>Стой! </a:t>
            </a:r>
          </a:p>
          <a:p>
            <a:pPr algn="ctr"/>
            <a:r>
              <a:rPr lang="ru-RU" sz="1400" b="1" i="1" dirty="0" smtClean="0">
                <a:solidFill>
                  <a:srgbClr val="FF0000"/>
                </a:solidFill>
                <a:latin typeface="Times New Roman" pitchFamily="18" charset="0"/>
                <a:cs typeface="Times New Roman" pitchFamily="18" charset="0"/>
              </a:rPr>
              <a:t>Пускай пройдет трамвай,</a:t>
            </a:r>
          </a:p>
          <a:p>
            <a:pPr algn="ctr"/>
            <a:r>
              <a:rPr lang="ru-RU" sz="1400" b="1" i="1" dirty="0" smtClean="0">
                <a:solidFill>
                  <a:srgbClr val="FF0000"/>
                </a:solidFill>
                <a:latin typeface="Times New Roman" pitchFamily="18" charset="0"/>
                <a:cs typeface="Times New Roman" pitchFamily="18" charset="0"/>
              </a:rPr>
              <a:t>Наберись терпения,</a:t>
            </a:r>
          </a:p>
          <a:p>
            <a:pPr algn="ctr"/>
            <a:r>
              <a:rPr lang="ru-RU" sz="1400" b="1" i="1" dirty="0" smtClean="0">
                <a:solidFill>
                  <a:srgbClr val="FF0000"/>
                </a:solidFill>
                <a:latin typeface="Times New Roman" pitchFamily="18" charset="0"/>
                <a:cs typeface="Times New Roman" pitchFamily="18" charset="0"/>
              </a:rPr>
              <a:t>Соблюдай и уважай </a:t>
            </a:r>
          </a:p>
          <a:p>
            <a:pPr algn="ctr"/>
            <a:r>
              <a:rPr lang="ru-RU" sz="1400" b="1" i="1" dirty="0" smtClean="0">
                <a:solidFill>
                  <a:srgbClr val="FF0000"/>
                </a:solidFill>
                <a:latin typeface="Times New Roman" pitchFamily="18" charset="0"/>
                <a:cs typeface="Times New Roman" pitchFamily="18" charset="0"/>
              </a:rPr>
              <a:t>Правила движения.</a:t>
            </a:r>
          </a:p>
        </p:txBody>
      </p:sp>
      <p:sp>
        <p:nvSpPr>
          <p:cNvPr id="13314" name="Rectangle 2"/>
          <p:cNvSpPr>
            <a:spLocks noChangeArrowheads="1"/>
          </p:cNvSpPr>
          <p:nvPr/>
        </p:nvSpPr>
        <p:spPr bwMode="auto">
          <a:xfrm>
            <a:off x="5643570" y="2786058"/>
            <a:ext cx="2786082" cy="31085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История появления светофора.</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u-RU" sz="1400" b="1"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endParaRPr>
          </a:p>
          <a:p>
            <a:pPr marR="0" lvl="0" indent="182563" algn="just"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СВЕТ – фор (греч. «</a:t>
            </a:r>
            <a:r>
              <a:rPr kumimoji="0" lang="ru-RU" sz="1400" b="1" i="0" u="none" strike="noStrike" cap="none" normalizeH="0" baseline="0" dirty="0" err="1" smtClean="0">
                <a:ln>
                  <a:noFill/>
                </a:ln>
                <a:solidFill>
                  <a:srgbClr val="002060"/>
                </a:solidFill>
                <a:effectLst/>
                <a:latin typeface="Times New Roman" pitchFamily="18" charset="0"/>
                <a:ea typeface="Calibri" pitchFamily="34" charset="0"/>
                <a:cs typeface="Times New Roman" pitchFamily="18" charset="0"/>
              </a:rPr>
              <a:t>форос</a:t>
            </a:r>
            <a:r>
              <a:rPr kumimoji="0" lang="ru-RU" sz="1400" b="1"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 - несущий свет), три разных цвета - красный, желтый, зеленый. Светофор старше автомобиля примерно на 18 лет. </a:t>
            </a:r>
          </a:p>
          <a:p>
            <a:pPr marR="0" lvl="0" indent="182563" algn="just"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Первый светофор появился в Лондоне (Англии) более 150 лет назад, он был газовый. И в нем зажигались только два цвета: красный и зеленый. </a:t>
            </a:r>
          </a:p>
          <a:p>
            <a:pPr marR="0" lvl="0" indent="182563" algn="just"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В России первый светофор появился в 1929г.  </a:t>
            </a:r>
            <a:endParaRPr kumimoji="0" lang="ru-RU" sz="1800" b="1" i="0" u="none" strike="noStrike" cap="none" normalizeH="0" baseline="0" dirty="0" smtClean="0">
              <a:ln>
                <a:noFill/>
              </a:ln>
              <a:solidFill>
                <a:srgbClr val="002060"/>
              </a:solidFill>
              <a:effectLst/>
              <a:latin typeface="Arial" pitchFamily="34" charset="0"/>
            </a:endParaRPr>
          </a:p>
        </p:txBody>
      </p:sp>
      <p:pic>
        <p:nvPicPr>
          <p:cNvPr id="12289" name="Picture 1" descr="C:\Documents and Settings\Admin\Мои документы\Оформление\ПДД\file1.jpg"/>
          <p:cNvPicPr preferRelativeResize="0">
            <a:picLocks noChangeArrowheads="1"/>
          </p:cNvPicPr>
          <p:nvPr/>
        </p:nvPicPr>
        <p:blipFill>
          <a:blip r:embed="rId2" cstate="print"/>
          <a:srcRect/>
          <a:stretch>
            <a:fillRect/>
          </a:stretch>
        </p:blipFill>
        <p:spPr bwMode="auto">
          <a:xfrm>
            <a:off x="500034" y="2857496"/>
            <a:ext cx="2714644" cy="3143272"/>
          </a:xfrm>
          <a:prstGeom prst="rect">
            <a:avLst/>
          </a:prstGeom>
          <a:noFill/>
        </p:spPr>
      </p:pic>
    </p:spTree>
    <p:extLst>
      <p:ext uri="{BB962C8B-B14F-4D97-AF65-F5344CB8AC3E}">
        <p14:creationId xmlns="" xmlns:p14="http://schemas.microsoft.com/office/powerpoint/2010/main" val="28468193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ЖСШ№1 2018-2019 год\Школьная газета 2018-2019 уч.год\Шаблоны презентаций\ShkolDoskaSlideMini.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3" name="TextBox 2"/>
          <p:cNvSpPr txBox="1"/>
          <p:nvPr/>
        </p:nvSpPr>
        <p:spPr>
          <a:xfrm>
            <a:off x="2071670" y="214290"/>
            <a:ext cx="5500726" cy="400110"/>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defTabSz="685800">
              <a:defRPr/>
            </a:pPr>
            <a:r>
              <a:rPr lang="ru-RU" sz="2000" b="1" dirty="0" smtClean="0">
                <a:solidFill>
                  <a:srgbClr val="FF0000"/>
                </a:solidFill>
                <a:latin typeface="Times New Roman" pitchFamily="18" charset="0"/>
                <a:cs typeface="Times New Roman" pitchFamily="18" charset="0"/>
              </a:rPr>
              <a:t>«ПЕДАГОГИЧЕСКАЯ ЭТИКА»</a:t>
            </a:r>
          </a:p>
        </p:txBody>
      </p:sp>
      <p:sp>
        <p:nvSpPr>
          <p:cNvPr id="11265" name="Rectangle 1"/>
          <p:cNvSpPr>
            <a:spLocks noChangeArrowheads="1"/>
          </p:cNvSpPr>
          <p:nvPr/>
        </p:nvSpPr>
        <p:spPr bwMode="auto">
          <a:xfrm>
            <a:off x="1643042" y="1000108"/>
            <a:ext cx="7286676" cy="4801314"/>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ОСНОВНЫМИ ПРИНЦИПАМИ ПЕДАГОГИЧЕСКОЙ ЭТИКИ ЯВЛЯЮТСЯ: </a:t>
            </a:r>
            <a:endPar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u-RU"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u-RU"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 ДОБРОСОВЕСТНОСТЬ: </a:t>
            </a:r>
            <a:endPar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добросовестность педагога предполагает его ответственность за результат обучения и воспитания, умение осуществлять коррективы в своей деятельности, развитую способность к критике и рефлексии, открытость для любых мнении учеников, родителей, коллег;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u-RU"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2) ЧЕСТНОСТЬ: </a:t>
            </a:r>
            <a:endPar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честность педагога предполагает открытость его оценочной деятельности, прозрачность создаваемой им образовательной среды. Честность запрещает педагогу нарушать права ученика, его родителей (законных представителей), коллег;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u-RU"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3) УВАЖЕНИЕ ЧЕСТИ И ДОСТОИНСТВА ЛИЧНОСТИ: </a:t>
            </a:r>
            <a:endPar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lvl="0" algn="just" eaLnBrk="0" fontAlgn="base" hangingPunct="0">
              <a:spcBef>
                <a:spcPct val="0"/>
              </a:spcBef>
              <a:spcAft>
                <a:spcPct val="0"/>
              </a:spcAf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Педагог уважает честь и достоинство ученика, родителя, людей, которые становятся объектами его профессионального внимания, тактичен в общении с ними. Он искренне желает развития ребенка, проявляет готовность всегда придти ему на помощь, деликатность в опенке успехов (неуспехов) обучающегося. Не допускается применение методов физического, морального и психического насилия по отношению к участникам образовательного процесса; </a:t>
            </a:r>
          </a:p>
          <a:p>
            <a:pPr lvl="0" algn="just" eaLnBrk="0" fontAlgn="base" hangingPunct="0">
              <a:spcBef>
                <a:spcPct val="0"/>
              </a:spcBef>
              <a:spcAft>
                <a:spcPct val="0"/>
              </a:spcAft>
            </a:pPr>
            <a:endParaRPr lang="ru-RU" sz="1300" dirty="0" smtClean="0">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u-RU" sz="13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ЖСШ№1 2018-2019 год\Школьная газета 2018-2019 уч.год\Фоны для презентаций\3x4 - стандартный экран\3х4 (82).jpg"/>
          <p:cNvPicPr preferRelativeResize="0">
            <a:picLocks noChangeArrowheads="1"/>
          </p:cNvPicPr>
          <p:nvPr/>
        </p:nvPicPr>
        <p:blipFill>
          <a:blip r:embed="rId2"/>
          <a:srcRect/>
          <a:stretch>
            <a:fillRect/>
          </a:stretch>
        </p:blipFill>
        <p:spPr bwMode="auto">
          <a:xfrm>
            <a:off x="142844" y="214290"/>
            <a:ext cx="8858312" cy="6500858"/>
          </a:xfrm>
          <a:prstGeom prst="rect">
            <a:avLst/>
          </a:prstGeom>
          <a:noFill/>
        </p:spPr>
      </p:pic>
      <p:sp>
        <p:nvSpPr>
          <p:cNvPr id="3" name="TextBox 2"/>
          <p:cNvSpPr txBox="1"/>
          <p:nvPr/>
        </p:nvSpPr>
        <p:spPr>
          <a:xfrm>
            <a:off x="1928794" y="571480"/>
            <a:ext cx="5500726" cy="369332"/>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defTabSz="685800">
              <a:defRPr/>
            </a:pPr>
            <a:r>
              <a:rPr lang="ru-RU" b="1" dirty="0" smtClean="0">
                <a:solidFill>
                  <a:srgbClr val="FF0000"/>
                </a:solidFill>
                <a:latin typeface="Times New Roman" pitchFamily="18" charset="0"/>
                <a:cs typeface="Times New Roman" pitchFamily="18" charset="0"/>
              </a:rPr>
              <a:t>«ПЕДАГОГИЧЕСКАЯ ЭТИКА»</a:t>
            </a:r>
          </a:p>
        </p:txBody>
      </p:sp>
      <p:sp>
        <p:nvSpPr>
          <p:cNvPr id="7" name="Прямоугольник 6"/>
          <p:cNvSpPr/>
          <p:nvPr/>
        </p:nvSpPr>
        <p:spPr>
          <a:xfrm>
            <a:off x="285720" y="1000108"/>
            <a:ext cx="8572560" cy="4401205"/>
          </a:xfrm>
          <a:prstGeom prst="rect">
            <a:avLst/>
          </a:prstGeom>
        </p:spPr>
        <p:txBody>
          <a:bodyPr wrap="square">
            <a:spAutoFit/>
          </a:bodyPr>
          <a:lstStyle/>
          <a:p>
            <a:pPr lvl="0" algn="just" eaLnBrk="0" fontAlgn="base" hangingPunct="0">
              <a:spcBef>
                <a:spcPct val="0"/>
              </a:spcBef>
              <a:spcAft>
                <a:spcPct val="0"/>
              </a:spcAft>
            </a:pPr>
            <a:endParaRPr lang="ru-RU" sz="1400" b="1" dirty="0" smtClean="0">
              <a:latin typeface="Times New Roman" pitchFamily="18" charset="0"/>
              <a:ea typeface="Times New Roman" pitchFamily="18" charset="0"/>
              <a:cs typeface="Times New Roman" pitchFamily="18" charset="0"/>
            </a:endParaRPr>
          </a:p>
          <a:p>
            <a:pPr lvl="0" algn="just" eaLnBrk="0" fontAlgn="base" hangingPunct="0">
              <a:spcBef>
                <a:spcPct val="0"/>
              </a:spcBef>
              <a:spcAft>
                <a:spcPct val="0"/>
              </a:spcAft>
            </a:pPr>
            <a:r>
              <a:rPr lang="ru-RU" sz="1400" b="1" dirty="0" smtClean="0">
                <a:latin typeface="Times New Roman" pitchFamily="18" charset="0"/>
                <a:ea typeface="Times New Roman" pitchFamily="18" charset="0"/>
                <a:cs typeface="Times New Roman" pitchFamily="18" charset="0"/>
              </a:rPr>
              <a:t>4) УВАЖЕНИЕ ОБЩЕЧЕЛОВЕЧЕСКИХ ЦЕННОСТЕЙ: </a:t>
            </a:r>
            <a:endParaRPr lang="ru-RU" sz="1400" dirty="0" smtClean="0">
              <a:latin typeface="Times New Roman" pitchFamily="18" charset="0"/>
              <a:ea typeface="Times New Roman" pitchFamily="18" charset="0"/>
              <a:cs typeface="Times New Roman" pitchFamily="18" charset="0"/>
            </a:endParaRPr>
          </a:p>
          <a:p>
            <a:pPr lvl="0" algn="just" eaLnBrk="0" fontAlgn="base" hangingPunct="0">
              <a:spcBef>
                <a:spcPct val="0"/>
              </a:spcBef>
              <a:spcAft>
                <a:spcPct val="0"/>
              </a:spcAft>
            </a:pPr>
            <a:r>
              <a:rPr lang="ru-RU" sz="1400" dirty="0" smtClean="0">
                <a:latin typeface="Times New Roman" pitchFamily="18" charset="0"/>
                <a:ea typeface="Times New Roman" pitchFamily="18" charset="0"/>
                <a:cs typeface="Times New Roman" pitchFamily="18" charset="0"/>
              </a:rPr>
              <a:t>признавая приоритет общечеловеческих ценностей, педагог с уважением относится к особенностям, ценностям и достоинству каждой национальной культуры. Педагог воспитывает культуру межнациональных отношений, пробуждает у обучающихся уважение прав и достоинства всех наций и всех людей вне зависимости от возраста, пола, языка, национальности, вероисповедания, гражданства, происхождения, социального, должностного и имущественного положения или любых иных обстоятельств; Педагог способствует созданию климата доверия и уважения в школьном коллективе; </a:t>
            </a:r>
          </a:p>
          <a:p>
            <a:pPr lvl="0" algn="just" eaLnBrk="0" fontAlgn="base" hangingPunct="0">
              <a:spcBef>
                <a:spcPct val="0"/>
              </a:spcBef>
              <a:spcAft>
                <a:spcPct val="0"/>
              </a:spcAft>
            </a:pPr>
            <a:endParaRPr lang="ru-RU" sz="1400" b="1" dirty="0" smtClean="0">
              <a:latin typeface="Times New Roman" pitchFamily="18" charset="0"/>
              <a:ea typeface="Times New Roman" pitchFamily="18" charset="0"/>
              <a:cs typeface="Times New Roman" pitchFamily="18" charset="0"/>
            </a:endParaRPr>
          </a:p>
          <a:p>
            <a:pPr lvl="0" algn="just" eaLnBrk="0" fontAlgn="base" hangingPunct="0">
              <a:spcBef>
                <a:spcPct val="0"/>
              </a:spcBef>
              <a:spcAft>
                <a:spcPct val="0"/>
              </a:spcAft>
            </a:pPr>
            <a:r>
              <a:rPr lang="ru-RU" sz="1400" b="1" dirty="0" smtClean="0">
                <a:latin typeface="Times New Roman" pitchFamily="18" charset="0"/>
                <a:ea typeface="Times New Roman" pitchFamily="18" charset="0"/>
                <a:cs typeface="Times New Roman" pitchFamily="18" charset="0"/>
              </a:rPr>
              <a:t>5) ПРОФЕССИОНАЛЬНАЯ СОЛИДАРНОСТЬ: </a:t>
            </a:r>
            <a:endParaRPr lang="ru-RU" sz="1400" dirty="0" smtClean="0">
              <a:latin typeface="Times New Roman" pitchFamily="18" charset="0"/>
              <a:ea typeface="Times New Roman" pitchFamily="18" charset="0"/>
              <a:cs typeface="Times New Roman" pitchFamily="18" charset="0"/>
            </a:endParaRPr>
          </a:p>
          <a:p>
            <a:pPr lvl="0" algn="just" eaLnBrk="0" fontAlgn="base" hangingPunct="0">
              <a:spcBef>
                <a:spcPct val="0"/>
              </a:spcBef>
              <a:spcAft>
                <a:spcPct val="0"/>
              </a:spcAft>
            </a:pPr>
            <a:r>
              <a:rPr lang="ru-RU" sz="1400" dirty="0" smtClean="0">
                <a:latin typeface="Times New Roman" pitchFamily="18" charset="0"/>
                <a:ea typeface="Times New Roman" pitchFamily="18" charset="0"/>
                <a:cs typeface="Times New Roman" pitchFamily="18" charset="0"/>
              </a:rPr>
              <a:t>педагог заботится о престиже профессии, уважает честь и достоинство коллег, не допускает действий, наносящих ущерб авторитету учительства. Не допускается в какой бы то ни было форме, злоупотреблять доверием своих коллег, мешать им выполнять профессиональные обязанности, наносить им какой-либо ущерб. Педагог оказывает содействие коллегам в повышении уровня теоретического и методического мастерства, в развитии творческих способностей, приходит на помощь к коллегам, попавшим в беду. Профессиональная солидарность не может служить оправданием неправды и несправедливости; </a:t>
            </a:r>
          </a:p>
          <a:p>
            <a:pPr lvl="0" algn="just" eaLnBrk="0" fontAlgn="base" hangingPunct="0">
              <a:spcBef>
                <a:spcPct val="0"/>
              </a:spcBef>
              <a:spcAft>
                <a:spcPct val="0"/>
              </a:spcAft>
            </a:pPr>
            <a:endParaRPr lang="ru-RU" sz="1400" b="1" dirty="0" smtClean="0">
              <a:latin typeface="Times New Roman" pitchFamily="18" charset="0"/>
              <a:ea typeface="Times New Roman" pitchFamily="18" charset="0"/>
              <a:cs typeface="Times New Roman" pitchFamily="18" charset="0"/>
            </a:endParaRPr>
          </a:p>
          <a:p>
            <a:pPr lvl="0" algn="just" eaLnBrk="0" fontAlgn="base" hangingPunct="0">
              <a:spcBef>
                <a:spcPct val="0"/>
              </a:spcBef>
              <a:spcAft>
                <a:spcPct val="0"/>
              </a:spcAft>
            </a:pPr>
            <a:r>
              <a:rPr lang="ru-RU" sz="1400" b="1" dirty="0" smtClean="0">
                <a:latin typeface="Times New Roman" pitchFamily="18" charset="0"/>
                <a:ea typeface="Times New Roman" pitchFamily="18" charset="0"/>
                <a:cs typeface="Times New Roman" pitchFamily="18" charset="0"/>
              </a:rPr>
              <a:t>                                                   6) НЕПРЕРЫВНОСТЬ ПРОФЕССИОНАЛЬНОГО РАЗВИТИЯ: </a:t>
            </a:r>
            <a:endParaRPr lang="ru-RU" sz="1400" dirty="0" smtClean="0">
              <a:latin typeface="Times New Roman" pitchFamily="18" charset="0"/>
              <a:ea typeface="Times New Roman" pitchFamily="18" charset="0"/>
              <a:cs typeface="Times New Roman" pitchFamily="18" charset="0"/>
            </a:endParaRPr>
          </a:p>
          <a:p>
            <a:pPr lvl="0" algn="just" eaLnBrk="0" fontAlgn="base" hangingPunct="0">
              <a:spcBef>
                <a:spcPct val="0"/>
              </a:spcBef>
              <a:spcAft>
                <a:spcPct val="0"/>
              </a:spcAft>
            </a:pPr>
            <a:r>
              <a:rPr lang="ru-RU" sz="1400" dirty="0" smtClean="0">
                <a:latin typeface="Times New Roman" pitchFamily="18" charset="0"/>
                <a:ea typeface="Times New Roman" pitchFamily="18" charset="0"/>
                <a:cs typeface="Times New Roman" pitchFamily="18" charset="0"/>
              </a:rPr>
              <a:t>                                                        Педагог совершенствует свое профессиональное мастерство,</a:t>
            </a:r>
          </a:p>
          <a:p>
            <a:pPr lvl="0" algn="just" eaLnBrk="0" fontAlgn="base" hangingPunct="0">
              <a:spcBef>
                <a:spcPct val="0"/>
              </a:spcBef>
              <a:spcAft>
                <a:spcPct val="0"/>
              </a:spcAft>
            </a:pPr>
            <a:r>
              <a:rPr lang="ru-RU" sz="1400" dirty="0" smtClean="0">
                <a:latin typeface="Times New Roman" pitchFamily="18" charset="0"/>
                <a:ea typeface="Times New Roman" pitchFamily="18" charset="0"/>
                <a:cs typeface="Times New Roman" pitchFamily="18" charset="0"/>
              </a:rPr>
              <a:t>                                                               интеллектуальный, творческий и общенаучный уровень. </a:t>
            </a:r>
            <a:endParaRPr lang="ru-RU" sz="1400" dirty="0" smtClean="0">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D:\ЖСШ№1 2018-2019 год\Школьная газета 2018-2019 уч.год\Фоны для презентаций\3x4 - стандартный экран\3х4 (57).jpg"/>
          <p:cNvPicPr preferRelativeResize="0">
            <a:picLocks noChangeArrowheads="1"/>
          </p:cNvPicPr>
          <p:nvPr/>
        </p:nvPicPr>
        <p:blipFill>
          <a:blip r:embed="rId2"/>
          <a:srcRect/>
          <a:stretch>
            <a:fillRect/>
          </a:stretch>
        </p:blipFill>
        <p:spPr bwMode="auto">
          <a:xfrm>
            <a:off x="142844" y="142852"/>
            <a:ext cx="8858312" cy="6572296"/>
          </a:xfrm>
          <a:prstGeom prst="rect">
            <a:avLst/>
          </a:prstGeom>
          <a:noFill/>
        </p:spPr>
      </p:pic>
      <p:sp>
        <p:nvSpPr>
          <p:cNvPr id="3" name="TextBox 2"/>
          <p:cNvSpPr txBox="1"/>
          <p:nvPr/>
        </p:nvSpPr>
        <p:spPr>
          <a:xfrm>
            <a:off x="1928794" y="714356"/>
            <a:ext cx="5500726" cy="400110"/>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ru-RU" sz="2000" b="1" dirty="0" smtClean="0">
                <a:solidFill>
                  <a:srgbClr val="FF0000"/>
                </a:solidFill>
                <a:latin typeface="Times New Roman" pitchFamily="18" charset="0"/>
                <a:cs typeface="Times New Roman" pitchFamily="18" charset="0"/>
              </a:rPr>
              <a:t>АЗБУКА ХОРОШИХ МАНЕР</a:t>
            </a:r>
          </a:p>
        </p:txBody>
      </p:sp>
      <p:sp>
        <p:nvSpPr>
          <p:cNvPr id="10241" name="Rectangle 1"/>
          <p:cNvSpPr>
            <a:spLocks noChangeArrowheads="1"/>
          </p:cNvSpPr>
          <p:nvPr/>
        </p:nvSpPr>
        <p:spPr bwMode="auto">
          <a:xfrm>
            <a:off x="714348" y="1285860"/>
            <a:ext cx="7715304" cy="31085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indent="182563" algn="just" defTabSz="914400" rtl="0" eaLnBrk="1" fontAlgn="base" latinLnBrk="0" hangingPunct="1">
              <a:lnSpc>
                <a:spcPct val="100000"/>
              </a:lnSpc>
              <a:spcBef>
                <a:spcPct val="0"/>
              </a:spcBef>
              <a:spcAft>
                <a:spcPct val="0"/>
              </a:spcAft>
              <a:buClrTx/>
              <a:buSzTx/>
              <a:buFontTx/>
              <a:buNone/>
              <a:tabLst/>
            </a:pPr>
            <a:r>
              <a:rPr kumimoji="0" lang="ru-RU" sz="1400" b="1"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Немаловажную роль играет и внешний вид. Несколько нехитрых правил, которые помогут выглядеть достойно в любой ситуации.</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1"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1.Одежда должна быть простой и удобной, она не должна стеснять движения, мешать работать и играть.</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1"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2.Всегда надо одеваться по возрасту. То, что красиво на взрослой женщине, смешно выглядит на девочке.</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1"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3.Одеваться надо по этикету. Джинсы и рубашка, майка и кроссовки – это одежда для игры. Школьная форма – для школы. Строгий костюм, вечернее платье – для посещения театров, гостей, приёмов.</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1"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4.Нарядным делают человека не дорогие вещи и украшения, а чистота и опрятность.</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1"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5.Обратите внимание на обувь. Старые вычищенные туфли лучше грязных и запыленных новых.</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1"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6.Дешевый и простой костюм, опрятный, чистый и выглаженный, гораздо красивее грязной джинсовой юбки самой знаменитой фирмы.</a:t>
            </a:r>
            <a:endParaRPr kumimoji="0" lang="ru-RU" sz="1400" b="1" u="none" strike="noStrike" cap="none" normalizeH="0" baseline="0" dirty="0" smtClean="0">
              <a:ln>
                <a:noFill/>
              </a:ln>
              <a:solidFill>
                <a:srgbClr val="002060"/>
              </a:solidFill>
              <a:effectLst/>
              <a:latin typeface="Times New Roman" pitchFamily="18" charset="0"/>
              <a:cs typeface="Times New Roman" pitchFamily="18" charset="0"/>
            </a:endParaRPr>
          </a:p>
        </p:txBody>
      </p:sp>
      <p:sp>
        <p:nvSpPr>
          <p:cNvPr id="10242" name="Rectangle 2"/>
          <p:cNvSpPr>
            <a:spLocks noChangeArrowheads="1"/>
          </p:cNvSpPr>
          <p:nvPr/>
        </p:nvSpPr>
        <p:spPr bwMode="auto">
          <a:xfrm>
            <a:off x="2357422" y="4357694"/>
            <a:ext cx="6000792"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indent="182563" algn="just"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Настоящая аккуратность, как и вежливость, приходит постепенно и превращается в привычку.</a:t>
            </a:r>
          </a:p>
          <a:p>
            <a:pPr marR="0" lvl="0" indent="182563" algn="just"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Самый древний ритуал этикета собеседников – приветствие. Современный этикет рекомендует приветствовать старшего по возрасту лёгким поклоном. Когда в класс входит учитель, ученики встают.</a:t>
            </a:r>
          </a:p>
          <a:p>
            <a:pPr marR="0" lvl="0" indent="182563" algn="just"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В каком бы человек ни был настроении, его приветствие должно быть приятным для окружающих.</a:t>
            </a:r>
            <a:endParaRPr kumimoji="0" lang="ru-RU" sz="1400" b="1" i="0" u="none" strike="noStrike" cap="none" normalizeH="0" baseline="0" dirty="0" smtClean="0">
              <a:ln>
                <a:noFill/>
              </a:ln>
              <a:solidFill>
                <a:srgbClr val="FF0000"/>
              </a:solidFill>
              <a:effectLst/>
              <a:latin typeface="Times New Roman" pitchFamily="18" charset="0"/>
              <a:cs typeface="Times New Roman"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ый треугольник 4"/>
          <p:cNvSpPr/>
          <p:nvPr/>
        </p:nvSpPr>
        <p:spPr>
          <a:xfrm rot="5400000">
            <a:off x="751520" y="-751520"/>
            <a:ext cx="2564904" cy="4067944"/>
          </a:xfrm>
          <a:prstGeom prst="rtTriangle">
            <a:avLst/>
          </a:prstGeom>
          <a:solidFill>
            <a:schemeClr val="lt1">
              <a:alpha val="86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6" name="Прямоугольник с одним вырезанным углом 5"/>
          <p:cNvSpPr/>
          <p:nvPr/>
        </p:nvSpPr>
        <p:spPr>
          <a:xfrm>
            <a:off x="395536" y="332656"/>
            <a:ext cx="8136904" cy="949796"/>
          </a:xfrm>
          <a:prstGeom prst="snip1Rect">
            <a:avLst/>
          </a:prstGeom>
          <a:ln w="1905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p>
        </p:txBody>
      </p:sp>
      <p:sp>
        <p:nvSpPr>
          <p:cNvPr id="8" name="Прямоугольник с одним вырезанным углом 7"/>
          <p:cNvSpPr/>
          <p:nvPr/>
        </p:nvSpPr>
        <p:spPr>
          <a:xfrm>
            <a:off x="395536" y="1844824"/>
            <a:ext cx="8136904" cy="4248472"/>
          </a:xfrm>
          <a:prstGeom prst="snip1Rect">
            <a:avLst>
              <a:gd name="adj" fmla="val 7195"/>
            </a:avLst>
          </a:prstGeom>
          <a:ln/>
        </p:spPr>
        <p:style>
          <a:lnRef idx="2">
            <a:schemeClr val="accent1"/>
          </a:lnRef>
          <a:fillRef idx="1">
            <a:schemeClr val="lt1"/>
          </a:fillRef>
          <a:effectRef idx="0">
            <a:schemeClr val="accent1"/>
          </a:effectRef>
          <a:fontRef idx="minor">
            <a:schemeClr val="dk1"/>
          </a:fontRef>
        </p:style>
        <p:txBody>
          <a:bodyPr rtlCol="0" anchor="ctr"/>
          <a:lstStyle/>
          <a:p>
            <a:endParaRPr lang="ru-RU" sz="2400" dirty="0">
              <a:solidFill>
                <a:schemeClr val="tx1">
                  <a:lumMod val="85000"/>
                  <a:lumOff val="15000"/>
                </a:schemeClr>
              </a:solidFill>
              <a:latin typeface="Verdana" pitchFamily="34" charset="0"/>
              <a:ea typeface="Verdana" pitchFamily="34" charset="0"/>
              <a:cs typeface="Verdana" pitchFamily="34" charset="0"/>
            </a:endParaRPr>
          </a:p>
        </p:txBody>
      </p:sp>
      <p:sp>
        <p:nvSpPr>
          <p:cNvPr id="9" name="TextBox 8"/>
          <p:cNvSpPr txBox="1"/>
          <p:nvPr/>
        </p:nvSpPr>
        <p:spPr>
          <a:xfrm>
            <a:off x="1928794" y="571480"/>
            <a:ext cx="5500726" cy="400110"/>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defTabSz="685800">
              <a:defRPr/>
            </a:pPr>
            <a:r>
              <a:rPr lang="ru-RU" sz="2000" b="1" dirty="0" smtClean="0">
                <a:solidFill>
                  <a:srgbClr val="FF0000"/>
                </a:solidFill>
                <a:latin typeface="Times New Roman" pitchFamily="18" charset="0"/>
                <a:cs typeface="Times New Roman" pitchFamily="18" charset="0"/>
              </a:rPr>
              <a:t>«АЗБУКА – ХОРОШИХ МАНЕР»</a:t>
            </a:r>
          </a:p>
        </p:txBody>
      </p:sp>
      <p:sp>
        <p:nvSpPr>
          <p:cNvPr id="32769" name="Rectangle 1"/>
          <p:cNvSpPr>
            <a:spLocks noChangeArrowheads="1"/>
          </p:cNvSpPr>
          <p:nvPr/>
        </p:nvSpPr>
        <p:spPr bwMode="auto">
          <a:xfrm>
            <a:off x="428596" y="1928802"/>
            <a:ext cx="8072494" cy="39703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indent="182563" algn="just"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rPr>
              <a:t>                                                     </a:t>
            </a:r>
          </a:p>
          <a:p>
            <a:pPr marR="0" lvl="0" indent="182563" algn="just" defTabSz="914400" rtl="0" eaLnBrk="1" fontAlgn="base" latinLnBrk="0" hangingPunct="1">
              <a:lnSpc>
                <a:spcPct val="100000"/>
              </a:lnSpc>
              <a:spcBef>
                <a:spcPct val="0"/>
              </a:spcBef>
              <a:spcAft>
                <a:spcPct val="0"/>
              </a:spcAft>
              <a:buClrTx/>
              <a:buSzTx/>
              <a:buFontTx/>
              <a:buNone/>
              <a:tabLst/>
            </a:pPr>
            <a:r>
              <a:rPr lang="ru-RU" sz="1400" b="1" dirty="0" smtClean="0">
                <a:solidFill>
                  <a:srgbClr val="C00000"/>
                </a:solidFill>
                <a:latin typeface="Times New Roman" pitchFamily="18" charset="0"/>
                <a:ea typeface="Times New Roman" pitchFamily="18" charset="0"/>
                <a:cs typeface="Times New Roman" pitchFamily="18" charset="0"/>
              </a:rPr>
              <a:t>                                                     </a:t>
            </a:r>
            <a:r>
              <a:rPr kumimoji="0" lang="ru-RU" sz="1400" b="1" i="0" u="none"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rPr>
              <a:t>Нужно быть учтивыми, выдержанными, дисциплинированными</a:t>
            </a:r>
          </a:p>
          <a:p>
            <a:pPr marR="0" lvl="0" indent="182563" algn="just" defTabSz="914400" rtl="0" eaLnBrk="1" fontAlgn="base" latinLnBrk="0" hangingPunct="1">
              <a:lnSpc>
                <a:spcPct val="100000"/>
              </a:lnSpc>
              <a:spcBef>
                <a:spcPct val="0"/>
              </a:spcBef>
              <a:spcAft>
                <a:spcPct val="0"/>
              </a:spcAft>
              <a:buClrTx/>
              <a:buSzTx/>
              <a:buFontTx/>
              <a:buNone/>
              <a:tabLst/>
            </a:pPr>
            <a:r>
              <a:rPr lang="ru-RU" sz="1400" b="1" dirty="0" smtClean="0">
                <a:solidFill>
                  <a:srgbClr val="C00000"/>
                </a:solidFill>
                <a:latin typeface="Times New Roman" pitchFamily="18" charset="0"/>
                <a:ea typeface="Times New Roman" pitchFamily="18" charset="0"/>
                <a:cs typeface="Times New Roman" pitchFamily="18" charset="0"/>
              </a:rPr>
              <a:t>                                                 </a:t>
            </a:r>
            <a:r>
              <a:rPr kumimoji="0" lang="ru-RU" sz="1400" b="1" i="0" u="none"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rPr>
              <a:t>  в общении и с людьми, которые по каким-то причинам нам</a:t>
            </a:r>
          </a:p>
          <a:p>
            <a:pPr marR="0" lvl="0" indent="182563" algn="just" defTabSz="914400" rtl="0" eaLnBrk="1" fontAlgn="base" latinLnBrk="0" hangingPunct="1">
              <a:lnSpc>
                <a:spcPct val="100000"/>
              </a:lnSpc>
              <a:spcBef>
                <a:spcPct val="0"/>
              </a:spcBef>
              <a:spcAft>
                <a:spcPct val="0"/>
              </a:spcAft>
              <a:buClrTx/>
              <a:buSzTx/>
              <a:buFontTx/>
              <a:buNone/>
              <a:tabLst/>
            </a:pPr>
            <a:r>
              <a:rPr lang="ru-RU" sz="1400" b="1" dirty="0" smtClean="0">
                <a:solidFill>
                  <a:srgbClr val="C00000"/>
                </a:solidFill>
                <a:latin typeface="Times New Roman" pitchFamily="18" charset="0"/>
                <a:ea typeface="Times New Roman" pitchFamily="18" charset="0"/>
                <a:cs typeface="Times New Roman" pitchFamily="18" charset="0"/>
              </a:rPr>
              <a:t>                                                </a:t>
            </a:r>
            <a:r>
              <a:rPr kumimoji="0" lang="ru-RU" sz="1400" b="1" i="0" u="none"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rPr>
              <a:t>   неприятны. Сдержанность в обращении с неучтивым человеком</a:t>
            </a:r>
          </a:p>
          <a:p>
            <a:pPr marR="0" lvl="0" indent="182563" algn="just" defTabSz="914400" rtl="0" eaLnBrk="1" fontAlgn="base" latinLnBrk="0" hangingPunct="1">
              <a:lnSpc>
                <a:spcPct val="100000"/>
              </a:lnSpc>
              <a:spcBef>
                <a:spcPct val="0"/>
              </a:spcBef>
              <a:spcAft>
                <a:spcPct val="0"/>
              </a:spcAft>
              <a:buClrTx/>
              <a:buSzTx/>
              <a:buFontTx/>
              <a:buNone/>
              <a:tabLst/>
            </a:pPr>
            <a:r>
              <a:rPr lang="ru-RU" sz="1400" b="1" dirty="0" smtClean="0">
                <a:solidFill>
                  <a:srgbClr val="C00000"/>
                </a:solidFill>
                <a:latin typeface="Times New Roman" pitchFamily="18" charset="0"/>
                <a:ea typeface="Times New Roman" pitchFamily="18" charset="0"/>
                <a:cs typeface="Times New Roman" pitchFamily="18" charset="0"/>
              </a:rPr>
              <a:t>                                                </a:t>
            </a:r>
            <a:r>
              <a:rPr kumimoji="0" lang="ru-RU" sz="1400" b="1" i="0" u="none"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rPr>
              <a:t>   нередко действует на него отрезвляюще.</a:t>
            </a:r>
          </a:p>
          <a:p>
            <a:pPr marR="0" lvl="0" indent="182563" algn="just"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rPr>
              <a:t>                                                     Нужно уметь сдерживать свои чувства, чтобы не доставлять</a:t>
            </a:r>
          </a:p>
          <a:p>
            <a:pPr marR="0" lvl="0" indent="182563" algn="just" defTabSz="914400" rtl="0" eaLnBrk="0" fontAlgn="base" latinLnBrk="0" hangingPunct="0">
              <a:lnSpc>
                <a:spcPct val="100000"/>
              </a:lnSpc>
              <a:spcBef>
                <a:spcPct val="0"/>
              </a:spcBef>
              <a:spcAft>
                <a:spcPct val="0"/>
              </a:spcAft>
              <a:buClrTx/>
              <a:buSzTx/>
              <a:buFontTx/>
              <a:buNone/>
              <a:tabLst/>
            </a:pPr>
            <a:r>
              <a:rPr lang="ru-RU" sz="1400" b="1" dirty="0" smtClean="0">
                <a:solidFill>
                  <a:srgbClr val="C00000"/>
                </a:solidFill>
                <a:latin typeface="Times New Roman" pitchFamily="18" charset="0"/>
                <a:ea typeface="Times New Roman" pitchFamily="18" charset="0"/>
                <a:cs typeface="Times New Roman" pitchFamily="18" charset="0"/>
              </a:rPr>
              <a:t>                                               </a:t>
            </a:r>
            <a:r>
              <a:rPr kumimoji="0" lang="ru-RU" sz="1400" b="1" i="0" u="none"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rPr>
              <a:t>   окружающим неприятности. Хорошее настроение, утраченное из-за </a:t>
            </a:r>
          </a:p>
          <a:p>
            <a:pPr marR="0" lvl="0" indent="182563" algn="just" defTabSz="914400" rtl="0" eaLnBrk="0" fontAlgn="base" latinLnBrk="0" hangingPunct="0">
              <a:lnSpc>
                <a:spcPct val="100000"/>
              </a:lnSpc>
              <a:spcBef>
                <a:spcPct val="0"/>
              </a:spcBef>
              <a:spcAft>
                <a:spcPct val="0"/>
              </a:spcAft>
              <a:buClrTx/>
              <a:buSzTx/>
              <a:buFontTx/>
              <a:buNone/>
              <a:tabLst/>
            </a:pPr>
            <a:r>
              <a:rPr lang="ru-RU" sz="1400" b="1" dirty="0" smtClean="0">
                <a:solidFill>
                  <a:srgbClr val="C00000"/>
                </a:solidFill>
                <a:latin typeface="Times New Roman" pitchFamily="18" charset="0"/>
                <a:ea typeface="Times New Roman" pitchFamily="18" charset="0"/>
                <a:cs typeface="Times New Roman" pitchFamily="18" charset="0"/>
              </a:rPr>
              <a:t>                                                  </a:t>
            </a:r>
            <a:r>
              <a:rPr kumimoji="0" lang="ru-RU" sz="1400" b="1" i="0" u="none"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rPr>
              <a:t>грубости, несдержанности – результат неумения вести диалог.</a:t>
            </a:r>
          </a:p>
          <a:p>
            <a:pPr marR="0" lvl="0" indent="182563" algn="just"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rPr>
              <a:t>                                                    Чтобы разговор проходил успешно, следует исключить</a:t>
            </a:r>
            <a:r>
              <a:rPr kumimoji="0" lang="ru-RU" sz="1400" b="1" i="0" u="none" strike="noStrike" cap="none" normalizeH="0" dirty="0" smtClean="0">
                <a:ln>
                  <a:noFill/>
                </a:ln>
                <a:solidFill>
                  <a:srgbClr val="C00000"/>
                </a:solidFill>
                <a:effectLst/>
                <a:latin typeface="Times New Roman" pitchFamily="18" charset="0"/>
                <a:ea typeface="Times New Roman" pitchFamily="18" charset="0"/>
                <a:cs typeface="Times New Roman" pitchFamily="18" charset="0"/>
              </a:rPr>
              <a:t> </a:t>
            </a:r>
            <a:r>
              <a:rPr kumimoji="0" lang="ru-RU" sz="1400" b="1" i="0" u="none"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rPr>
              <a:t>пренебрежительные жесты в сторону собеседника, высокомерную интонацию, пошлые реплики, оскорбительные оценки, особенно в адрес отсутствующего.</a:t>
            </a:r>
          </a:p>
          <a:p>
            <a:pPr marR="0" lvl="0" indent="182563" algn="just"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rPr>
              <a:t>Человек связан с обществом тысячами нитей. Жить среди людей, учиться, работать – значит подчиняться нормам человеческих взаимоотношений.</a:t>
            </a:r>
          </a:p>
          <a:p>
            <a:pPr marR="0" lvl="0" indent="182563" algn="just"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rPr>
              <a:t>Нужно верить, что мы живём среди хороших, честных, умных, воспитанных людей. Такая вера рождает доброе отношение к человеку – самую главную основу воспитанности. Когда она есть, не страшно забыть или не знать каких-то правил (да и не может быть правил на все случаи жизни).</a:t>
            </a:r>
          </a:p>
          <a:p>
            <a:pPr marR="0" lvl="0" indent="182563" algn="just"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rPr>
              <a:t>Доброе отношение к человеку всегда подскажет, как надо поступить.</a:t>
            </a:r>
            <a:endParaRPr kumimoji="0" lang="ru-RU" sz="1400" b="1" i="0" u="none" strike="noStrike" cap="none" normalizeH="0" baseline="0" dirty="0" smtClean="0">
              <a:ln>
                <a:noFill/>
              </a:ln>
              <a:solidFill>
                <a:srgbClr val="C00000"/>
              </a:solidFill>
              <a:effectLst/>
              <a:latin typeface="Times New Roman" pitchFamily="18" charset="0"/>
              <a:cs typeface="Times New Roman" pitchFamily="18" charset="0"/>
            </a:endParaRPr>
          </a:p>
        </p:txBody>
      </p:sp>
      <p:pic>
        <p:nvPicPr>
          <p:cNvPr id="32770" name="Picture 2" descr="D:\ЖСШ№1 2018-2019 год\Школьная газета 2018-2019 уч.год\Материал\Картинки\image.jpg"/>
          <p:cNvPicPr>
            <a:picLocks noChangeAspect="1" noChangeArrowheads="1"/>
          </p:cNvPicPr>
          <p:nvPr/>
        </p:nvPicPr>
        <p:blipFill>
          <a:blip r:embed="rId2"/>
          <a:srcRect/>
          <a:stretch>
            <a:fillRect/>
          </a:stretch>
        </p:blipFill>
        <p:spPr bwMode="auto">
          <a:xfrm>
            <a:off x="428596" y="1928802"/>
            <a:ext cx="2381250" cy="1933575"/>
          </a:xfrm>
          <a:prstGeom prst="rect">
            <a:avLst/>
          </a:prstGeom>
          <a:noFill/>
        </p:spPr>
      </p:pic>
    </p:spTree>
    <p:extLst>
      <p:ext uri="{BB962C8B-B14F-4D97-AF65-F5344CB8AC3E}">
        <p14:creationId xmlns="" xmlns:p14="http://schemas.microsoft.com/office/powerpoint/2010/main" val="28468193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ЖСШ№1 2018-2019 год\Школьная газета 2018-2019 уч.год\Фоны для презентаций\3x4 - стандартный экран\3х4 (82).jpg"/>
          <p:cNvPicPr preferRelativeResize="0">
            <a:picLocks noChangeArrowheads="1"/>
          </p:cNvPicPr>
          <p:nvPr/>
        </p:nvPicPr>
        <p:blipFill>
          <a:blip r:embed="rId2"/>
          <a:srcRect/>
          <a:stretch>
            <a:fillRect/>
          </a:stretch>
        </p:blipFill>
        <p:spPr bwMode="auto">
          <a:xfrm>
            <a:off x="142844" y="214290"/>
            <a:ext cx="8858312" cy="6500858"/>
          </a:xfrm>
          <a:prstGeom prst="rect">
            <a:avLst/>
          </a:prstGeom>
          <a:noFill/>
        </p:spPr>
      </p:pic>
      <p:sp>
        <p:nvSpPr>
          <p:cNvPr id="3" name="TextBox 2"/>
          <p:cNvSpPr txBox="1"/>
          <p:nvPr/>
        </p:nvSpPr>
        <p:spPr>
          <a:xfrm>
            <a:off x="1928794" y="571480"/>
            <a:ext cx="5500726" cy="707886"/>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ru-RU" sz="2000" b="1" dirty="0" smtClean="0">
                <a:solidFill>
                  <a:srgbClr val="FF0000"/>
                </a:solidFill>
                <a:latin typeface="Times New Roman" pitchFamily="18" charset="0"/>
                <a:cs typeface="Times New Roman" pitchFamily="18" charset="0"/>
              </a:rPr>
              <a:t>«</a:t>
            </a:r>
            <a:r>
              <a:rPr lang="ru-RU" sz="2000" b="1" dirty="0" err="1" smtClean="0">
                <a:solidFill>
                  <a:srgbClr val="FF0000"/>
                </a:solidFill>
                <a:latin typeface="Times New Roman" pitchFamily="18" charset="0"/>
                <a:cs typeface="Times New Roman" pitchFamily="18" charset="0"/>
              </a:rPr>
              <a:t>Наурыз</a:t>
            </a:r>
            <a:r>
              <a:rPr lang="ru-RU" sz="2000" b="1" dirty="0" smtClean="0">
                <a:solidFill>
                  <a:srgbClr val="FF0000"/>
                </a:solidFill>
                <a:latin typeface="Times New Roman" pitchFamily="18" charset="0"/>
                <a:cs typeface="Times New Roman" pitchFamily="18" charset="0"/>
              </a:rPr>
              <a:t> - </a:t>
            </a:r>
            <a:r>
              <a:rPr lang="ru-RU" sz="2000" b="1" dirty="0" err="1" smtClean="0">
                <a:solidFill>
                  <a:srgbClr val="FF0000"/>
                </a:solidFill>
                <a:latin typeface="Times New Roman" pitchFamily="18" charset="0"/>
                <a:cs typeface="Times New Roman" pitchFamily="18" charset="0"/>
              </a:rPr>
              <a:t>көктем, наурызмейрам</a:t>
            </a:r>
            <a:r>
              <a:rPr lang="ru-RU" sz="2000" b="1" dirty="0" smtClean="0">
                <a:solidFill>
                  <a:srgbClr val="FF0000"/>
                </a:solidFill>
                <a:latin typeface="Times New Roman" pitchFamily="18" charset="0"/>
                <a:cs typeface="Times New Roman" pitchFamily="18" charset="0"/>
              </a:rPr>
              <a:t>!»</a:t>
            </a:r>
          </a:p>
          <a:p>
            <a:pPr algn="ctr"/>
            <a:r>
              <a:rPr lang="ru-RU" sz="2000" b="1" dirty="0" smtClean="0">
                <a:solidFill>
                  <a:srgbClr val="FF0000"/>
                </a:solidFill>
                <a:latin typeface="Times New Roman" pitchFamily="18" charset="0"/>
                <a:cs typeface="Times New Roman" pitchFamily="18" charset="0"/>
              </a:rPr>
              <a:t>«</a:t>
            </a:r>
            <a:r>
              <a:rPr lang="ru-RU" sz="2000" b="1" dirty="0" err="1" smtClean="0">
                <a:solidFill>
                  <a:srgbClr val="FF0000"/>
                </a:solidFill>
                <a:latin typeface="Times New Roman" pitchFamily="18" charset="0"/>
                <a:cs typeface="Times New Roman" pitchFamily="18" charset="0"/>
              </a:rPr>
              <a:t>Наурыз</a:t>
            </a:r>
            <a:r>
              <a:rPr lang="ru-RU" sz="2000" b="1" dirty="0" smtClean="0">
                <a:solidFill>
                  <a:srgbClr val="FF0000"/>
                </a:solidFill>
                <a:latin typeface="Times New Roman" pitchFamily="18" charset="0"/>
                <a:cs typeface="Times New Roman" pitchFamily="18" charset="0"/>
              </a:rPr>
              <a:t> - весна, </a:t>
            </a:r>
            <a:r>
              <a:rPr lang="ru-RU" sz="2000" b="1" dirty="0" err="1" smtClean="0">
                <a:solidFill>
                  <a:srgbClr val="FF0000"/>
                </a:solidFill>
                <a:latin typeface="Times New Roman" pitchFamily="18" charset="0"/>
                <a:cs typeface="Times New Roman" pitchFamily="18" charset="0"/>
              </a:rPr>
              <a:t>наурыз</a:t>
            </a:r>
            <a:r>
              <a:rPr lang="ru-RU" sz="2000" b="1" dirty="0" smtClean="0">
                <a:solidFill>
                  <a:srgbClr val="FF0000"/>
                </a:solidFill>
                <a:latin typeface="Times New Roman" pitchFamily="18" charset="0"/>
                <a:cs typeface="Times New Roman" pitchFamily="18" charset="0"/>
              </a:rPr>
              <a:t> - праздник!»</a:t>
            </a:r>
          </a:p>
        </p:txBody>
      </p:sp>
      <p:sp>
        <p:nvSpPr>
          <p:cNvPr id="26625" name="Rectangle 1"/>
          <p:cNvSpPr>
            <a:spLocks noChangeArrowheads="1"/>
          </p:cNvSpPr>
          <p:nvPr/>
        </p:nvSpPr>
        <p:spPr bwMode="auto">
          <a:xfrm>
            <a:off x="285720" y="1571612"/>
            <a:ext cx="4143404" cy="35394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indent="182563" algn="just"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Сегодня мы с вами будем говорить о Новом годе. Какой Новый год весной, спросите вы. Но, именно в ночь с 21 на 22 марта — в день весеннего равноденствия казахи встречали Новый год. «</a:t>
            </a:r>
            <a:r>
              <a:rPr kumimoji="0" lang="ru-RU" sz="1400" b="1" i="0" u="none" strike="noStrike" cap="none" normalizeH="0" baseline="0" dirty="0" err="1" smtClean="0">
                <a:ln>
                  <a:noFill/>
                </a:ln>
                <a:solidFill>
                  <a:srgbClr val="002060"/>
                </a:solidFill>
                <a:effectLst/>
                <a:latin typeface="Times New Roman" pitchFamily="18" charset="0"/>
                <a:ea typeface="Times New Roman" pitchFamily="18" charset="0"/>
                <a:cs typeface="Times New Roman" pitchFamily="18" charset="0"/>
              </a:rPr>
              <a:t>Наурыз</a:t>
            </a:r>
            <a:r>
              <a:rPr kumimoji="0" lang="ru-RU" sz="1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в переводе с казахского — «новый день». </a:t>
            </a:r>
          </a:p>
          <a:p>
            <a:pPr marR="0" lvl="0" indent="182563" algn="just"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Празднование Нового года отмечено своеобразными чертами. Так </a:t>
            </a:r>
            <a:r>
              <a:rPr kumimoji="0" lang="ru-RU" sz="1400" b="1" i="0" u="none" strike="noStrike" cap="none" normalizeH="0" baseline="0" dirty="0" err="1" smtClean="0">
                <a:ln>
                  <a:noFill/>
                </a:ln>
                <a:solidFill>
                  <a:srgbClr val="002060"/>
                </a:solidFill>
                <a:effectLst/>
                <a:latin typeface="Times New Roman" pitchFamily="18" charset="0"/>
                <a:ea typeface="Times New Roman" pitchFamily="18" charset="0"/>
                <a:cs typeface="Times New Roman" pitchFamily="18" charset="0"/>
              </a:rPr>
              <a:t>Наурыз</a:t>
            </a:r>
            <a:r>
              <a:rPr kumimoji="0" lang="ru-RU" sz="1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называли также «</a:t>
            </a:r>
            <a:r>
              <a:rPr kumimoji="0" lang="ru-RU" sz="1400" b="1" i="0" u="none" strike="noStrike" cap="none" normalizeH="0" baseline="0" dirty="0" err="1" smtClean="0">
                <a:ln>
                  <a:noFill/>
                </a:ln>
                <a:solidFill>
                  <a:srgbClr val="002060"/>
                </a:solidFill>
                <a:effectLst/>
                <a:latin typeface="Times New Roman" pitchFamily="18" charset="0"/>
                <a:ea typeface="Times New Roman" pitchFamily="18" charset="0"/>
                <a:cs typeface="Times New Roman" pitchFamily="18" charset="0"/>
              </a:rPr>
              <a:t>Улыс</a:t>
            </a:r>
            <a:r>
              <a:rPr kumimoji="0" lang="ru-RU" sz="1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a:t>
            </a:r>
            <a:r>
              <a:rPr kumimoji="0" lang="ru-RU" sz="1400" b="1" i="0" u="none" strike="noStrike" cap="none" normalizeH="0" baseline="0" dirty="0" err="1" smtClean="0">
                <a:ln>
                  <a:noFill/>
                </a:ln>
                <a:solidFill>
                  <a:srgbClr val="002060"/>
                </a:solidFill>
                <a:effectLst/>
                <a:latin typeface="Times New Roman" pitchFamily="18" charset="0"/>
                <a:ea typeface="Times New Roman" pitchFamily="18" charset="0"/>
                <a:cs typeface="Times New Roman" pitchFamily="18" charset="0"/>
              </a:rPr>
              <a:t>кyні</a:t>
            </a:r>
            <a:r>
              <a:rPr kumimoji="0" lang="ru-RU" sz="1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(«Первый день Нового года»), «</a:t>
            </a:r>
            <a:r>
              <a:rPr kumimoji="0" lang="ru-RU" sz="1400" b="1" i="0" u="none" strike="noStrike" cap="none" normalizeH="0" baseline="0" dirty="0" err="1" smtClean="0">
                <a:ln>
                  <a:noFill/>
                </a:ln>
                <a:solidFill>
                  <a:srgbClr val="002060"/>
                </a:solidFill>
                <a:effectLst/>
                <a:latin typeface="Times New Roman" pitchFamily="18" charset="0"/>
                <a:ea typeface="Times New Roman" pitchFamily="18" charset="0"/>
                <a:cs typeface="Times New Roman" pitchFamily="18" charset="0"/>
              </a:rPr>
              <a:t>Улыстын</a:t>
            </a:r>
            <a:r>
              <a:rPr kumimoji="0" lang="ru-RU" sz="1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a:t>
            </a:r>
            <a:r>
              <a:rPr kumimoji="0" lang="ru-RU" sz="1400" b="1" i="0" u="none" strike="noStrike" cap="none" normalizeH="0" baseline="0" dirty="0" err="1" smtClean="0">
                <a:ln>
                  <a:noFill/>
                </a:ln>
                <a:solidFill>
                  <a:srgbClr val="002060"/>
                </a:solidFill>
                <a:effectLst/>
                <a:latin typeface="Times New Roman" pitchFamily="18" charset="0"/>
                <a:ea typeface="Times New Roman" pitchFamily="18" charset="0"/>
                <a:cs typeface="Times New Roman" pitchFamily="18" charset="0"/>
              </a:rPr>
              <a:t>улы</a:t>
            </a:r>
            <a:r>
              <a:rPr kumimoji="0" lang="ru-RU" sz="1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a:t>
            </a:r>
            <a:r>
              <a:rPr kumimoji="0" lang="ru-RU" sz="1400" b="1" i="0" u="none" strike="noStrike" cap="none" normalizeH="0" baseline="0" dirty="0" err="1" smtClean="0">
                <a:ln>
                  <a:noFill/>
                </a:ln>
                <a:solidFill>
                  <a:srgbClr val="002060"/>
                </a:solidFill>
                <a:effectLst/>
                <a:latin typeface="Times New Roman" pitchFamily="18" charset="0"/>
                <a:ea typeface="Times New Roman" pitchFamily="18" charset="0"/>
                <a:cs typeface="Times New Roman" pitchFamily="18" charset="0"/>
              </a:rPr>
              <a:t>кyні</a:t>
            </a:r>
            <a:r>
              <a:rPr kumimoji="0" lang="ru-RU" sz="1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(«Великий день народа»). </a:t>
            </a:r>
          </a:p>
          <a:p>
            <a:pPr marR="0" lvl="0" indent="182563" algn="just"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Отношение народа к </a:t>
            </a:r>
            <a:r>
              <a:rPr kumimoji="0" lang="ru-RU" sz="1400" b="1" i="0" u="none" strike="noStrike" cap="none" normalizeH="0" baseline="0" dirty="0" err="1" smtClean="0">
                <a:ln>
                  <a:noFill/>
                </a:ln>
                <a:solidFill>
                  <a:srgbClr val="002060"/>
                </a:solidFill>
                <a:effectLst/>
                <a:latin typeface="Times New Roman" pitchFamily="18" charset="0"/>
                <a:ea typeface="Times New Roman" pitchFamily="18" charset="0"/>
                <a:cs typeface="Times New Roman" pitchFamily="18" charset="0"/>
              </a:rPr>
              <a:t>Наурызу</a:t>
            </a:r>
            <a:r>
              <a:rPr kumimoji="0" lang="ru-RU" sz="1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характеризуется тем, что мальчиков, родившихся в этот день называли </a:t>
            </a:r>
            <a:r>
              <a:rPr kumimoji="0" lang="ru-RU" sz="1400" b="1" i="0" u="none" strike="noStrike" cap="none" normalizeH="0" baseline="0" dirty="0" err="1" smtClean="0">
                <a:ln>
                  <a:noFill/>
                </a:ln>
                <a:solidFill>
                  <a:srgbClr val="002060"/>
                </a:solidFill>
                <a:effectLst/>
                <a:latin typeface="Times New Roman" pitchFamily="18" charset="0"/>
                <a:ea typeface="Times New Roman" pitchFamily="18" charset="0"/>
                <a:cs typeface="Times New Roman" pitchFamily="18" charset="0"/>
              </a:rPr>
              <a:t>Наурызбай</a:t>
            </a:r>
            <a:r>
              <a:rPr kumimoji="0" lang="ru-RU" sz="1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или </a:t>
            </a:r>
            <a:r>
              <a:rPr kumimoji="0" lang="ru-RU" sz="1400" b="1" i="0" u="none" strike="noStrike" cap="none" normalizeH="0" baseline="0" dirty="0" err="1" smtClean="0">
                <a:ln>
                  <a:noFill/>
                </a:ln>
                <a:solidFill>
                  <a:srgbClr val="002060"/>
                </a:solidFill>
                <a:effectLst/>
                <a:latin typeface="Times New Roman" pitchFamily="18" charset="0"/>
                <a:ea typeface="Times New Roman" pitchFamily="18" charset="0"/>
                <a:cs typeface="Times New Roman" pitchFamily="18" charset="0"/>
              </a:rPr>
              <a:t>Наурызбек</a:t>
            </a:r>
            <a:r>
              <a:rPr kumimoji="0" lang="ru-RU" sz="1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а девочек — </a:t>
            </a:r>
            <a:r>
              <a:rPr kumimoji="0" lang="ru-RU" sz="1400" b="1" i="0" u="none" strike="noStrike" cap="none" normalizeH="0" baseline="0" dirty="0" err="1" smtClean="0">
                <a:ln>
                  <a:noFill/>
                </a:ln>
                <a:solidFill>
                  <a:srgbClr val="002060"/>
                </a:solidFill>
                <a:effectLst/>
                <a:latin typeface="Times New Roman" pitchFamily="18" charset="0"/>
                <a:ea typeface="Times New Roman" pitchFamily="18" charset="0"/>
                <a:cs typeface="Times New Roman" pitchFamily="18" charset="0"/>
              </a:rPr>
              <a:t>Наурызгуль</a:t>
            </a:r>
            <a:r>
              <a:rPr kumimoji="0" lang="ru-RU" sz="1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или </a:t>
            </a:r>
            <a:r>
              <a:rPr kumimoji="0" lang="ru-RU" sz="1400" b="1" i="0" u="none" strike="noStrike" cap="none" normalizeH="0" baseline="0" dirty="0" err="1" smtClean="0">
                <a:ln>
                  <a:noFill/>
                </a:ln>
                <a:solidFill>
                  <a:srgbClr val="002060"/>
                </a:solidFill>
                <a:effectLst/>
                <a:latin typeface="Times New Roman" pitchFamily="18" charset="0"/>
                <a:ea typeface="Times New Roman" pitchFamily="18" charset="0"/>
                <a:cs typeface="Times New Roman" pitchFamily="18" charset="0"/>
              </a:rPr>
              <a:t>Наурыз</a:t>
            </a:r>
            <a:r>
              <a:rPr kumimoji="0" lang="ru-RU" sz="1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a:t>
            </a:r>
            <a:endParaRPr kumimoji="0" lang="ru-RU" sz="1800" b="1" i="0" u="none" strike="noStrike" cap="none" normalizeH="0" baseline="0" dirty="0" smtClean="0">
              <a:ln>
                <a:noFill/>
              </a:ln>
              <a:solidFill>
                <a:srgbClr val="002060"/>
              </a:solidFill>
              <a:effectLst/>
              <a:latin typeface="Times New Roman" pitchFamily="18" charset="0"/>
              <a:cs typeface="Times New Roman" pitchFamily="18" charset="0"/>
            </a:endParaRPr>
          </a:p>
        </p:txBody>
      </p:sp>
      <p:pic>
        <p:nvPicPr>
          <p:cNvPr id="5" name="Рисунок 4" descr="C:\Documents and Settings\Admin\Мои документы\ЖСШ№1 2017-2018 год\Мероприятия 2017 - 2018 год\Наурыз\Копия 1362316089_banera-nauryz.png"/>
          <p:cNvPicPr/>
          <p:nvPr/>
        </p:nvPicPr>
        <p:blipFill>
          <a:blip r:embed="rId3" cstate="print"/>
          <a:srcRect/>
          <a:stretch>
            <a:fillRect/>
          </a:stretch>
        </p:blipFill>
        <p:spPr bwMode="auto">
          <a:xfrm>
            <a:off x="4572000" y="1428736"/>
            <a:ext cx="4214842" cy="3857652"/>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D:\ЖСШ№1 2018-2019 год\Школьная газета 2018-2019 уч.год\Анимации\Рамки\file934.jpg"/>
          <p:cNvPicPr preferRelativeResize="0">
            <a:picLocks noChangeArrowheads="1"/>
          </p:cNvPicPr>
          <p:nvPr/>
        </p:nvPicPr>
        <p:blipFill>
          <a:blip r:embed="rId2"/>
          <a:srcRect/>
          <a:stretch>
            <a:fillRect/>
          </a:stretch>
        </p:blipFill>
        <p:spPr bwMode="auto">
          <a:xfrm>
            <a:off x="142844" y="142852"/>
            <a:ext cx="8858312" cy="6572296"/>
          </a:xfrm>
          <a:prstGeom prst="rect">
            <a:avLst/>
          </a:prstGeom>
          <a:noFill/>
        </p:spPr>
      </p:pic>
      <p:sp>
        <p:nvSpPr>
          <p:cNvPr id="3" name="TextBox 2"/>
          <p:cNvSpPr txBox="1"/>
          <p:nvPr/>
        </p:nvSpPr>
        <p:spPr>
          <a:xfrm>
            <a:off x="1928794" y="571480"/>
            <a:ext cx="5500726" cy="400110"/>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defTabSz="685800">
              <a:defRPr/>
            </a:pPr>
            <a:r>
              <a:rPr lang="ru-RU" sz="2000" b="1" dirty="0" smtClean="0">
                <a:solidFill>
                  <a:srgbClr val="002060"/>
                </a:solidFill>
                <a:latin typeface="Times New Roman" pitchFamily="18" charset="0"/>
                <a:cs typeface="Times New Roman" pitchFamily="18" charset="0"/>
              </a:rPr>
              <a:t>«ФОТОРЕПОРТАЖ»</a:t>
            </a:r>
          </a:p>
        </p:txBody>
      </p:sp>
      <p:pic>
        <p:nvPicPr>
          <p:cNvPr id="1026" name="Picture 2" descr="C:\Documents and Settings\Admin\Мои документы\Фотоархив\Фото 2018-2019 год\НАУРЫЗ\IMG_2316.jpg"/>
          <p:cNvPicPr preferRelativeResize="0">
            <a:picLocks noChangeArrowheads="1"/>
          </p:cNvPicPr>
          <p:nvPr/>
        </p:nvPicPr>
        <p:blipFill>
          <a:blip r:embed="rId3" cstate="print"/>
          <a:srcRect/>
          <a:stretch>
            <a:fillRect/>
          </a:stretch>
        </p:blipFill>
        <p:spPr bwMode="auto">
          <a:xfrm>
            <a:off x="214282" y="1071546"/>
            <a:ext cx="2520000" cy="1800000"/>
          </a:xfrm>
          <a:prstGeom prst="rect">
            <a:avLst/>
          </a:prstGeom>
          <a:noFill/>
        </p:spPr>
      </p:pic>
      <p:pic>
        <p:nvPicPr>
          <p:cNvPr id="1027" name="Picture 3" descr="C:\Documents and Settings\Admin\Мои документы\Фотоархив\Фото 2018-2019 год\НАУРЫЗ\IMG_2327.jpg"/>
          <p:cNvPicPr preferRelativeResize="0">
            <a:picLocks noChangeArrowheads="1"/>
          </p:cNvPicPr>
          <p:nvPr/>
        </p:nvPicPr>
        <p:blipFill>
          <a:blip r:embed="rId4" cstate="print"/>
          <a:srcRect/>
          <a:stretch>
            <a:fillRect/>
          </a:stretch>
        </p:blipFill>
        <p:spPr bwMode="auto">
          <a:xfrm>
            <a:off x="3143240" y="1071546"/>
            <a:ext cx="2520000" cy="1800000"/>
          </a:xfrm>
          <a:prstGeom prst="rect">
            <a:avLst/>
          </a:prstGeom>
          <a:noFill/>
        </p:spPr>
      </p:pic>
      <p:pic>
        <p:nvPicPr>
          <p:cNvPr id="1028" name="Picture 4" descr="C:\Documents and Settings\Admin\Мои документы\Фотоархив\Фото 2018-2019 год\НАУРЫЗ\IMG_2347.jpg"/>
          <p:cNvPicPr preferRelativeResize="0">
            <a:picLocks noChangeArrowheads="1"/>
          </p:cNvPicPr>
          <p:nvPr/>
        </p:nvPicPr>
        <p:blipFill>
          <a:blip r:embed="rId5" cstate="print"/>
          <a:srcRect/>
          <a:stretch>
            <a:fillRect/>
          </a:stretch>
        </p:blipFill>
        <p:spPr bwMode="auto">
          <a:xfrm>
            <a:off x="6072198" y="1071546"/>
            <a:ext cx="2520000" cy="1800000"/>
          </a:xfrm>
          <a:prstGeom prst="rect">
            <a:avLst/>
          </a:prstGeom>
          <a:noFill/>
        </p:spPr>
      </p:pic>
      <p:pic>
        <p:nvPicPr>
          <p:cNvPr id="1029" name="Picture 5" descr="C:\Documents and Settings\Admin\Мои документы\Фотоархив\Фото 2018-2019 год\НАУРЫЗ\IMG_2356.jpg"/>
          <p:cNvPicPr preferRelativeResize="0">
            <a:picLocks noChangeArrowheads="1"/>
          </p:cNvPicPr>
          <p:nvPr/>
        </p:nvPicPr>
        <p:blipFill>
          <a:blip r:embed="rId6" cstate="print"/>
          <a:srcRect/>
          <a:stretch>
            <a:fillRect/>
          </a:stretch>
        </p:blipFill>
        <p:spPr bwMode="auto">
          <a:xfrm>
            <a:off x="214282" y="2928934"/>
            <a:ext cx="2520000" cy="1800000"/>
          </a:xfrm>
          <a:prstGeom prst="rect">
            <a:avLst/>
          </a:prstGeom>
          <a:noFill/>
        </p:spPr>
      </p:pic>
      <p:pic>
        <p:nvPicPr>
          <p:cNvPr id="1030" name="Picture 6" descr="C:\Documents and Settings\Admin\Мои документы\Фотоархив\Фото 2018-2019 год\НАУРЫЗ\IMG_2363.jpg"/>
          <p:cNvPicPr preferRelativeResize="0">
            <a:picLocks noChangeArrowheads="1"/>
          </p:cNvPicPr>
          <p:nvPr/>
        </p:nvPicPr>
        <p:blipFill>
          <a:blip r:embed="rId7" cstate="print"/>
          <a:srcRect/>
          <a:stretch>
            <a:fillRect/>
          </a:stretch>
        </p:blipFill>
        <p:spPr bwMode="auto">
          <a:xfrm>
            <a:off x="3143240" y="2928934"/>
            <a:ext cx="2520000" cy="1800000"/>
          </a:xfrm>
          <a:prstGeom prst="rect">
            <a:avLst/>
          </a:prstGeom>
          <a:noFill/>
        </p:spPr>
      </p:pic>
      <p:pic>
        <p:nvPicPr>
          <p:cNvPr id="1031" name="Picture 7" descr="C:\Documents and Settings\Admin\Мои документы\Фотоархив\Фото 2018-2019 год\НАУРЫЗ\IMG_2375.jpg"/>
          <p:cNvPicPr preferRelativeResize="0">
            <a:picLocks noChangeArrowheads="1"/>
          </p:cNvPicPr>
          <p:nvPr/>
        </p:nvPicPr>
        <p:blipFill>
          <a:blip r:embed="rId8" cstate="print"/>
          <a:srcRect/>
          <a:stretch>
            <a:fillRect/>
          </a:stretch>
        </p:blipFill>
        <p:spPr bwMode="auto">
          <a:xfrm>
            <a:off x="6072198" y="2928934"/>
            <a:ext cx="2520000" cy="1800000"/>
          </a:xfrm>
          <a:prstGeom prst="rect">
            <a:avLst/>
          </a:prstGeom>
          <a:noFill/>
        </p:spPr>
      </p:pic>
      <p:pic>
        <p:nvPicPr>
          <p:cNvPr id="1032" name="Picture 8" descr="C:\Documents and Settings\Admin\Мои документы\Фотоархив\Фото 2018-2019 год\НАУРЫЗ\IMG_2394.jpg"/>
          <p:cNvPicPr preferRelativeResize="0">
            <a:picLocks noChangeArrowheads="1"/>
          </p:cNvPicPr>
          <p:nvPr/>
        </p:nvPicPr>
        <p:blipFill>
          <a:blip r:embed="rId9" cstate="print"/>
          <a:srcRect/>
          <a:stretch>
            <a:fillRect/>
          </a:stretch>
        </p:blipFill>
        <p:spPr bwMode="auto">
          <a:xfrm>
            <a:off x="1643042" y="4786322"/>
            <a:ext cx="2520000" cy="1800000"/>
          </a:xfrm>
          <a:prstGeom prst="rect">
            <a:avLst/>
          </a:prstGeom>
          <a:noFill/>
        </p:spPr>
      </p:pic>
      <p:pic>
        <p:nvPicPr>
          <p:cNvPr id="1033" name="Picture 9" descr="C:\Documents and Settings\Admin\Мои документы\Фотоархив\Фото 2018-2019 год\НАУРЫЗ\IMG_2403.jpg"/>
          <p:cNvPicPr preferRelativeResize="0">
            <a:picLocks noChangeArrowheads="1"/>
          </p:cNvPicPr>
          <p:nvPr/>
        </p:nvPicPr>
        <p:blipFill>
          <a:blip r:embed="rId10" cstate="print"/>
          <a:srcRect/>
          <a:stretch>
            <a:fillRect/>
          </a:stretch>
        </p:blipFill>
        <p:spPr bwMode="auto">
          <a:xfrm>
            <a:off x="4643438" y="4786322"/>
            <a:ext cx="2520000" cy="1800000"/>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D:\ЖСШ№1 2018-2019 год\Школьная газета 2018-2019 уч.год\Фоны для презентаций\3x4 - стандартный экран\3х4 (57).jpg"/>
          <p:cNvPicPr preferRelativeResize="0">
            <a:picLocks noChangeArrowheads="1"/>
          </p:cNvPicPr>
          <p:nvPr/>
        </p:nvPicPr>
        <p:blipFill>
          <a:blip r:embed="rId2"/>
          <a:srcRect/>
          <a:stretch>
            <a:fillRect/>
          </a:stretch>
        </p:blipFill>
        <p:spPr bwMode="auto">
          <a:xfrm>
            <a:off x="142844" y="142852"/>
            <a:ext cx="8858312" cy="6572296"/>
          </a:xfrm>
          <a:prstGeom prst="rect">
            <a:avLst/>
          </a:prstGeom>
          <a:noFill/>
        </p:spPr>
      </p:pic>
      <p:pic>
        <p:nvPicPr>
          <p:cNvPr id="4" name="Picture 1" descr="D:\ЖСШ№1 2018-2019 год\Школьная газета 2018-2019 уч.год\Материал\Картинки\слайд15.jpg"/>
          <p:cNvPicPr>
            <a:picLocks noChangeAspect="1" noChangeArrowheads="1"/>
          </p:cNvPicPr>
          <p:nvPr/>
        </p:nvPicPr>
        <p:blipFill>
          <a:blip r:embed="rId3"/>
          <a:srcRect/>
          <a:stretch>
            <a:fillRect/>
          </a:stretch>
        </p:blipFill>
        <p:spPr bwMode="auto">
          <a:xfrm>
            <a:off x="2357422" y="714356"/>
            <a:ext cx="6143668" cy="5643602"/>
          </a:xfrm>
          <a:prstGeom prst="rect">
            <a:avLst/>
          </a:prstGeom>
          <a:noFill/>
        </p:spPr>
      </p:pic>
      <p:pic>
        <p:nvPicPr>
          <p:cNvPr id="3075" name="Picture 3" descr="D:\ЖСШ№1 2018-2019 год\Школьная газета 2018-2019 уч.год\Материал\Картинки\ZOZh.png"/>
          <p:cNvPicPr>
            <a:picLocks noChangeAspect="1" noChangeArrowheads="1"/>
          </p:cNvPicPr>
          <p:nvPr/>
        </p:nvPicPr>
        <p:blipFill>
          <a:blip r:embed="rId4" cstate="print"/>
          <a:srcRect/>
          <a:stretch>
            <a:fillRect/>
          </a:stretch>
        </p:blipFill>
        <p:spPr bwMode="auto">
          <a:xfrm rot="19577810">
            <a:off x="649371" y="879047"/>
            <a:ext cx="1769427" cy="1331700"/>
          </a:xfrm>
          <a:prstGeom prst="rect">
            <a:avLst/>
          </a:prstGeom>
          <a:noFill/>
        </p:spPr>
      </p:pic>
      <p:pic>
        <p:nvPicPr>
          <p:cNvPr id="3076" name="Picture 4" descr="D:\ЖСШ№1 2018-2019 год\Школьная газета 2018-2019 уч.год\Материал\Картинки\244.jpg"/>
          <p:cNvPicPr>
            <a:picLocks noChangeAspect="1" noChangeArrowheads="1"/>
          </p:cNvPicPr>
          <p:nvPr/>
        </p:nvPicPr>
        <p:blipFill>
          <a:blip r:embed="rId5"/>
          <a:srcRect/>
          <a:stretch>
            <a:fillRect/>
          </a:stretch>
        </p:blipFill>
        <p:spPr bwMode="auto">
          <a:xfrm>
            <a:off x="785786" y="2571744"/>
            <a:ext cx="1500188" cy="1525191"/>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D:\ЖСШ№1 2018-2019 год\Школьная газета 2018-2019 уч.год\Анимации\Рамки\file934.jpg"/>
          <p:cNvPicPr preferRelativeResize="0">
            <a:picLocks noChangeArrowheads="1"/>
          </p:cNvPicPr>
          <p:nvPr/>
        </p:nvPicPr>
        <p:blipFill>
          <a:blip r:embed="rId2"/>
          <a:srcRect/>
          <a:stretch>
            <a:fillRect/>
          </a:stretch>
        </p:blipFill>
        <p:spPr bwMode="auto">
          <a:xfrm>
            <a:off x="142844" y="142852"/>
            <a:ext cx="8858312" cy="6572296"/>
          </a:xfrm>
          <a:prstGeom prst="rect">
            <a:avLst/>
          </a:prstGeom>
          <a:noFill/>
        </p:spPr>
      </p:pic>
      <p:sp>
        <p:nvSpPr>
          <p:cNvPr id="3" name="TextBox 2"/>
          <p:cNvSpPr txBox="1"/>
          <p:nvPr/>
        </p:nvSpPr>
        <p:spPr>
          <a:xfrm>
            <a:off x="1928794" y="571480"/>
            <a:ext cx="5500726" cy="400110"/>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defTabSz="685800">
              <a:defRPr/>
            </a:pPr>
            <a:r>
              <a:rPr lang="ru-RU" sz="2000" b="1" dirty="0" smtClean="0">
                <a:solidFill>
                  <a:srgbClr val="FF0000"/>
                </a:solidFill>
                <a:latin typeface="Times New Roman" pitchFamily="18" charset="0"/>
                <a:cs typeface="Times New Roman" pitchFamily="18" charset="0"/>
              </a:rPr>
              <a:t>«АСТАНА – СТОЛИЦА КАЗАХСТАНА»</a:t>
            </a:r>
          </a:p>
        </p:txBody>
      </p:sp>
      <p:pic>
        <p:nvPicPr>
          <p:cNvPr id="4099" name="Picture 3" descr="D:\Семь граней великой степи\Казахстан\fooon1-4.jpg"/>
          <p:cNvPicPr preferRelativeResize="0">
            <a:picLocks noChangeArrowheads="1"/>
          </p:cNvPicPr>
          <p:nvPr/>
        </p:nvPicPr>
        <p:blipFill>
          <a:blip r:embed="rId3" cstate="print"/>
          <a:srcRect/>
          <a:stretch>
            <a:fillRect/>
          </a:stretch>
        </p:blipFill>
        <p:spPr bwMode="auto">
          <a:xfrm>
            <a:off x="285720" y="1142984"/>
            <a:ext cx="2520000" cy="1800000"/>
          </a:xfrm>
          <a:prstGeom prst="rect">
            <a:avLst/>
          </a:prstGeom>
          <a:noFill/>
        </p:spPr>
      </p:pic>
      <p:pic>
        <p:nvPicPr>
          <p:cNvPr id="4100" name="Picture 4" descr="D:\Семь граней великой степи\Казахстан\orig (2).jpg"/>
          <p:cNvPicPr preferRelativeResize="0">
            <a:picLocks noChangeArrowheads="1"/>
          </p:cNvPicPr>
          <p:nvPr/>
        </p:nvPicPr>
        <p:blipFill>
          <a:blip r:embed="rId4" cstate="print"/>
          <a:srcRect/>
          <a:stretch>
            <a:fillRect/>
          </a:stretch>
        </p:blipFill>
        <p:spPr bwMode="auto">
          <a:xfrm>
            <a:off x="3214678" y="1142984"/>
            <a:ext cx="2520000" cy="1800000"/>
          </a:xfrm>
          <a:prstGeom prst="rect">
            <a:avLst/>
          </a:prstGeom>
          <a:noFill/>
        </p:spPr>
      </p:pic>
      <p:pic>
        <p:nvPicPr>
          <p:cNvPr id="4101" name="Picture 5" descr="D:\Семь граней великой степи\Казахстан\astana_mechet_minaret_kazakhstan_98897_1280x720.jpg"/>
          <p:cNvPicPr preferRelativeResize="0">
            <a:picLocks noChangeArrowheads="1"/>
          </p:cNvPicPr>
          <p:nvPr/>
        </p:nvPicPr>
        <p:blipFill>
          <a:blip r:embed="rId5" cstate="print"/>
          <a:srcRect/>
          <a:stretch>
            <a:fillRect/>
          </a:stretch>
        </p:blipFill>
        <p:spPr bwMode="auto">
          <a:xfrm>
            <a:off x="6143636" y="1142984"/>
            <a:ext cx="2520000" cy="1800000"/>
          </a:xfrm>
          <a:prstGeom prst="rect">
            <a:avLst/>
          </a:prstGeom>
          <a:noFill/>
        </p:spPr>
      </p:pic>
      <p:pic>
        <p:nvPicPr>
          <p:cNvPr id="4102" name="Picture 6" descr="D:\Семь граней великой степи\Казахстан\cb9e8b586e38ba40fb7b5fbcb2ffd753.jpg"/>
          <p:cNvPicPr preferRelativeResize="0">
            <a:picLocks noChangeArrowheads="1"/>
          </p:cNvPicPr>
          <p:nvPr/>
        </p:nvPicPr>
        <p:blipFill>
          <a:blip r:embed="rId6" cstate="print"/>
          <a:srcRect/>
          <a:stretch>
            <a:fillRect/>
          </a:stretch>
        </p:blipFill>
        <p:spPr bwMode="auto">
          <a:xfrm>
            <a:off x="3214678" y="3000372"/>
            <a:ext cx="2520000" cy="1800000"/>
          </a:xfrm>
          <a:prstGeom prst="rect">
            <a:avLst/>
          </a:prstGeom>
          <a:noFill/>
        </p:spPr>
      </p:pic>
      <p:pic>
        <p:nvPicPr>
          <p:cNvPr id="4103" name="Picture 7" descr="D:\Семь граней великой степи\Казахстан\1.jpg"/>
          <p:cNvPicPr preferRelativeResize="0">
            <a:picLocks noChangeArrowheads="1"/>
          </p:cNvPicPr>
          <p:nvPr/>
        </p:nvPicPr>
        <p:blipFill>
          <a:blip r:embed="rId7"/>
          <a:srcRect/>
          <a:stretch>
            <a:fillRect/>
          </a:stretch>
        </p:blipFill>
        <p:spPr bwMode="auto">
          <a:xfrm>
            <a:off x="285720" y="3000372"/>
            <a:ext cx="2520000" cy="1800000"/>
          </a:xfrm>
          <a:prstGeom prst="rect">
            <a:avLst/>
          </a:prstGeom>
          <a:noFill/>
        </p:spPr>
      </p:pic>
      <p:pic>
        <p:nvPicPr>
          <p:cNvPr id="4104" name="Picture 8" descr="D:\Семь граней великой степи\Казахстан\look.com.ua-156094.jpg"/>
          <p:cNvPicPr preferRelativeResize="0">
            <a:picLocks noChangeArrowheads="1"/>
          </p:cNvPicPr>
          <p:nvPr/>
        </p:nvPicPr>
        <p:blipFill>
          <a:blip r:embed="rId8" cstate="print"/>
          <a:srcRect/>
          <a:stretch>
            <a:fillRect/>
          </a:stretch>
        </p:blipFill>
        <p:spPr bwMode="auto">
          <a:xfrm>
            <a:off x="6143636" y="3000372"/>
            <a:ext cx="2520000" cy="1800000"/>
          </a:xfrm>
          <a:prstGeom prst="rect">
            <a:avLst/>
          </a:prstGeom>
          <a:noFill/>
        </p:spPr>
      </p:pic>
      <p:pic>
        <p:nvPicPr>
          <p:cNvPr id="4105" name="Picture 9" descr="D:\Семь граней великой степи\Казахстан\oboitut.com_2367.jpg"/>
          <p:cNvPicPr preferRelativeResize="0">
            <a:picLocks noChangeArrowheads="1"/>
          </p:cNvPicPr>
          <p:nvPr/>
        </p:nvPicPr>
        <p:blipFill>
          <a:blip r:embed="rId9" cstate="print"/>
          <a:srcRect/>
          <a:stretch>
            <a:fillRect/>
          </a:stretch>
        </p:blipFill>
        <p:spPr bwMode="auto">
          <a:xfrm>
            <a:off x="1714480" y="4929198"/>
            <a:ext cx="2520000" cy="1800000"/>
          </a:xfrm>
          <a:prstGeom prst="rect">
            <a:avLst/>
          </a:prstGeom>
          <a:noFill/>
        </p:spPr>
      </p:pic>
      <p:pic>
        <p:nvPicPr>
          <p:cNvPr id="4106" name="Picture 10" descr="D:\Семь граней великой степи\Казахстан\hq-wallpapers_ru_city_7674_1920x1080.jpg"/>
          <p:cNvPicPr preferRelativeResize="0">
            <a:picLocks noChangeArrowheads="1"/>
          </p:cNvPicPr>
          <p:nvPr/>
        </p:nvPicPr>
        <p:blipFill>
          <a:blip r:embed="rId10" cstate="print"/>
          <a:srcRect/>
          <a:stretch>
            <a:fillRect/>
          </a:stretch>
        </p:blipFill>
        <p:spPr bwMode="auto">
          <a:xfrm>
            <a:off x="4714876" y="4929198"/>
            <a:ext cx="2520000" cy="1800000"/>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D:\ЖСШ№1 2018-2019 год\Школьная газета 2018-2019 уч.год\Фоны для презентаций\3x4 - стандартный экран\3х4 (57).jpg"/>
          <p:cNvPicPr preferRelativeResize="0">
            <a:picLocks noChangeArrowheads="1"/>
          </p:cNvPicPr>
          <p:nvPr/>
        </p:nvPicPr>
        <p:blipFill>
          <a:blip r:embed="rId2"/>
          <a:srcRect/>
          <a:stretch>
            <a:fillRect/>
          </a:stretch>
        </p:blipFill>
        <p:spPr bwMode="auto">
          <a:xfrm>
            <a:off x="142844" y="142852"/>
            <a:ext cx="8858312" cy="6572296"/>
          </a:xfrm>
          <a:prstGeom prst="rect">
            <a:avLst/>
          </a:prstGeom>
          <a:noFill/>
        </p:spPr>
      </p:pic>
      <p:sp>
        <p:nvSpPr>
          <p:cNvPr id="3" name="Rectangle 2"/>
          <p:cNvSpPr txBox="1">
            <a:spLocks noChangeArrowheads="1"/>
          </p:cNvSpPr>
          <p:nvPr/>
        </p:nvSpPr>
        <p:spPr bwMode="auto">
          <a:xfrm>
            <a:off x="2000232" y="642918"/>
            <a:ext cx="6459165" cy="630946"/>
          </a:xfrm>
          <a:prstGeom prst="rect">
            <a:avLst/>
          </a:prstGeom>
          <a:solidFill>
            <a:srgbClr val="FFC000"/>
          </a:solidFill>
          <a:ln>
            <a:noFill/>
          </a:ln>
          <a:extLst>
            <a:ext uri="{91240B29-F687-4F45-9708-019B960494DF}"/>
          </a:extLst>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0" fontAlgn="base" hangingPunct="0">
              <a:spcBef>
                <a:spcPct val="0"/>
              </a:spcBef>
              <a:spcAft>
                <a:spcPct val="0"/>
              </a:spcAft>
              <a:defRPr sz="4400">
                <a:solidFill>
                  <a:schemeClr val="tx2"/>
                </a:solidFill>
                <a:latin typeface="Arial" charset="0"/>
              </a:defRPr>
            </a:lvl6pPr>
            <a:lvl7pPr marL="914400" algn="ctr" rtl="0" eaLnBrk="0" fontAlgn="base" hangingPunct="0">
              <a:spcBef>
                <a:spcPct val="0"/>
              </a:spcBef>
              <a:spcAft>
                <a:spcPct val="0"/>
              </a:spcAft>
              <a:defRPr sz="4400">
                <a:solidFill>
                  <a:schemeClr val="tx2"/>
                </a:solidFill>
                <a:latin typeface="Arial" charset="0"/>
              </a:defRPr>
            </a:lvl7pPr>
            <a:lvl8pPr marL="1371600" algn="ctr" rtl="0" eaLnBrk="0" fontAlgn="base" hangingPunct="0">
              <a:spcBef>
                <a:spcPct val="0"/>
              </a:spcBef>
              <a:spcAft>
                <a:spcPct val="0"/>
              </a:spcAft>
              <a:defRPr sz="4400">
                <a:solidFill>
                  <a:schemeClr val="tx2"/>
                </a:solidFill>
                <a:latin typeface="Arial" charset="0"/>
              </a:defRPr>
            </a:lvl8pPr>
            <a:lvl9pPr marL="1828800" algn="ctr" rtl="0" eaLnBrk="0" fontAlgn="base" hangingPunct="0">
              <a:spcBef>
                <a:spcPct val="0"/>
              </a:spcBef>
              <a:spcAft>
                <a:spcPct val="0"/>
              </a:spcAft>
              <a:defRPr sz="4400">
                <a:solidFill>
                  <a:schemeClr val="tx2"/>
                </a:solidFill>
                <a:latin typeface="Arial" charset="0"/>
              </a:defRPr>
            </a:lvl9pPr>
          </a:lstStyle>
          <a:p>
            <a:pPr>
              <a:defRPr/>
            </a:pPr>
            <a:r>
              <a:rPr lang="ru-RU" sz="2800" b="1" i="1" dirty="0" smtClean="0">
                <a:solidFill>
                  <a:srgbClr val="990033"/>
                </a:solidFill>
                <a:effectLst>
                  <a:outerShdw blurRad="38100" dist="38100" dir="2700000" algn="tl">
                    <a:srgbClr val="000000"/>
                  </a:outerShdw>
                </a:effectLst>
                <a:latin typeface="Times New Roman" pitchFamily="18" charset="0"/>
              </a:rPr>
              <a:t/>
            </a:r>
            <a:br>
              <a:rPr lang="ru-RU" sz="2800" b="1" i="1" dirty="0" smtClean="0">
                <a:solidFill>
                  <a:srgbClr val="990033"/>
                </a:solidFill>
                <a:effectLst>
                  <a:outerShdw blurRad="38100" dist="38100" dir="2700000" algn="tl">
                    <a:srgbClr val="000000"/>
                  </a:outerShdw>
                </a:effectLst>
                <a:latin typeface="Times New Roman" pitchFamily="18" charset="0"/>
              </a:rPr>
            </a:br>
            <a:r>
              <a:rPr lang="ru-RU" sz="2800" b="1" i="1" dirty="0" smtClean="0">
                <a:solidFill>
                  <a:srgbClr val="990033"/>
                </a:solidFill>
                <a:effectLst>
                  <a:outerShdw blurRad="38100" dist="38100" dir="2700000" algn="tl">
                    <a:srgbClr val="000000"/>
                  </a:outerShdw>
                </a:effectLst>
                <a:latin typeface="Times New Roman" pitchFamily="18" charset="0"/>
              </a:rPr>
              <a:t>      Для  вас рады были стараться</a:t>
            </a:r>
            <a:r>
              <a:rPr lang="ru-RU" sz="2800" dirty="0" smtClean="0">
                <a:latin typeface="Times New Roman" pitchFamily="18" charset="0"/>
              </a:rPr>
              <a:t>	</a:t>
            </a:r>
            <a:r>
              <a:rPr lang="ru-RU" sz="1400" dirty="0" smtClean="0"/>
              <a:t/>
            </a:r>
            <a:br>
              <a:rPr lang="ru-RU" sz="1400" dirty="0" smtClean="0"/>
            </a:br>
            <a:r>
              <a:rPr lang="ru-RU" sz="2800" b="1" i="1" dirty="0" smtClean="0">
                <a:solidFill>
                  <a:srgbClr val="CC3300"/>
                </a:solidFill>
              </a:rPr>
              <a:t>                 </a:t>
            </a:r>
            <a:endParaRPr lang="ru-RU" sz="2400" i="1" dirty="0" smtClean="0">
              <a:solidFill>
                <a:srgbClr val="CC3300"/>
              </a:solidFill>
              <a:latin typeface="Arial Black" pitchFamily="34" charset="0"/>
            </a:endParaRPr>
          </a:p>
        </p:txBody>
      </p:sp>
      <p:pic>
        <p:nvPicPr>
          <p:cNvPr id="4" name="Picture 8" descr="читают"/>
          <p:cNvPicPr>
            <a:picLocks noChangeAspect="1" noChangeArrowheads="1" noCrop="1"/>
          </p:cNvPicPr>
          <p:nvPr/>
        </p:nvPicPr>
        <p:blipFill>
          <a:blip r:embed="rId3"/>
          <a:srcRect/>
          <a:stretch>
            <a:fillRect/>
          </a:stretch>
        </p:blipFill>
        <p:spPr bwMode="auto">
          <a:xfrm>
            <a:off x="714348" y="714356"/>
            <a:ext cx="1519364" cy="1143008"/>
          </a:xfrm>
          <a:prstGeom prst="rect">
            <a:avLst/>
          </a:prstGeom>
          <a:noFill/>
          <a:ln w="9525">
            <a:noFill/>
            <a:miter lim="800000"/>
            <a:headEnd/>
            <a:tailEnd/>
          </a:ln>
        </p:spPr>
      </p:pic>
      <p:pic>
        <p:nvPicPr>
          <p:cNvPr id="5" name="Picture 5" descr="133"/>
          <p:cNvPicPr>
            <a:picLocks noChangeAspect="1" noChangeArrowheads="1" noCrop="1"/>
          </p:cNvPicPr>
          <p:nvPr/>
        </p:nvPicPr>
        <p:blipFill>
          <a:blip r:embed="rId4"/>
          <a:srcRect/>
          <a:stretch>
            <a:fillRect/>
          </a:stretch>
        </p:blipFill>
        <p:spPr bwMode="auto">
          <a:xfrm rot="1551951">
            <a:off x="738924" y="2223766"/>
            <a:ext cx="2305050" cy="1296987"/>
          </a:xfrm>
          <a:prstGeom prst="rect">
            <a:avLst/>
          </a:prstGeom>
          <a:noFill/>
          <a:ln w="9525">
            <a:noFill/>
            <a:miter lim="800000"/>
            <a:headEnd/>
            <a:tailEnd/>
          </a:ln>
        </p:spPr>
      </p:pic>
      <p:pic>
        <p:nvPicPr>
          <p:cNvPr id="6" name="Picture 14" descr="3"/>
          <p:cNvPicPr>
            <a:picLocks noChangeAspect="1" noChangeArrowheads="1" noCrop="1"/>
          </p:cNvPicPr>
          <p:nvPr/>
        </p:nvPicPr>
        <p:blipFill>
          <a:blip r:embed="rId5"/>
          <a:srcRect/>
          <a:stretch>
            <a:fillRect/>
          </a:stretch>
        </p:blipFill>
        <p:spPr bwMode="auto">
          <a:xfrm>
            <a:off x="3143240" y="1571612"/>
            <a:ext cx="3071812" cy="1809750"/>
          </a:xfrm>
          <a:prstGeom prst="rect">
            <a:avLst/>
          </a:prstGeom>
          <a:noFill/>
          <a:ln w="9525">
            <a:noFill/>
            <a:miter lim="800000"/>
            <a:headEnd/>
            <a:tailEnd/>
          </a:ln>
        </p:spPr>
      </p:pic>
      <p:pic>
        <p:nvPicPr>
          <p:cNvPr id="7" name="Picture 6" descr="В школу"/>
          <p:cNvPicPr>
            <a:picLocks noChangeAspect="1" noChangeArrowheads="1" noCrop="1"/>
          </p:cNvPicPr>
          <p:nvPr/>
        </p:nvPicPr>
        <p:blipFill>
          <a:blip r:embed="rId6"/>
          <a:srcRect/>
          <a:stretch>
            <a:fillRect/>
          </a:stretch>
        </p:blipFill>
        <p:spPr bwMode="auto">
          <a:xfrm flipH="1">
            <a:off x="6929454" y="1643050"/>
            <a:ext cx="1222375" cy="2141537"/>
          </a:xfrm>
          <a:prstGeom prst="rect">
            <a:avLst/>
          </a:prstGeom>
          <a:noFill/>
          <a:ln w="9525">
            <a:noFill/>
            <a:miter lim="800000"/>
            <a:headEnd/>
            <a:tailEnd/>
          </a:ln>
        </p:spPr>
      </p:pic>
      <p:sp>
        <p:nvSpPr>
          <p:cNvPr id="8" name="Прямоугольник 7"/>
          <p:cNvSpPr/>
          <p:nvPr/>
        </p:nvSpPr>
        <p:spPr>
          <a:xfrm>
            <a:off x="2000232" y="3857628"/>
            <a:ext cx="6357950" cy="590931"/>
          </a:xfrm>
          <a:prstGeom prst="rect">
            <a:avLst/>
          </a:prstGeom>
        </p:spPr>
        <p:txBody>
          <a:bodyPr wrap="square">
            <a:spAutoFit/>
          </a:bodyPr>
          <a:lstStyle/>
          <a:p>
            <a:pPr marL="342900" indent="-342900" algn="r">
              <a:lnSpc>
                <a:spcPct val="80000"/>
              </a:lnSpc>
              <a:spcBef>
                <a:spcPct val="20000"/>
              </a:spcBef>
            </a:pPr>
            <a:r>
              <a:rPr lang="ru-RU" b="1" dirty="0" smtClean="0">
                <a:solidFill>
                  <a:srgbClr val="FF0000"/>
                </a:solidFill>
                <a:latin typeface="Times New Roman" pitchFamily="18" charset="0"/>
                <a:cs typeface="Times New Roman" pitchFamily="18" charset="0"/>
              </a:rPr>
              <a:t>Учащиеся школы.</a:t>
            </a:r>
          </a:p>
          <a:p>
            <a:pPr marL="342900" indent="-342900" algn="r">
              <a:lnSpc>
                <a:spcPct val="80000"/>
              </a:lnSpc>
              <a:spcBef>
                <a:spcPct val="20000"/>
              </a:spcBef>
            </a:pPr>
            <a:r>
              <a:rPr lang="ru-RU" b="1" dirty="0" smtClean="0">
                <a:solidFill>
                  <a:srgbClr val="002060"/>
                </a:solidFill>
                <a:latin typeface="Times New Roman" pitchFamily="18" charset="0"/>
                <a:cs typeface="Times New Roman" pitchFamily="18" charset="0"/>
              </a:rPr>
              <a:t>Редактор школьной газеты: </a:t>
            </a:r>
            <a:r>
              <a:rPr lang="ru-RU" b="1" dirty="0" smtClean="0">
                <a:solidFill>
                  <a:srgbClr val="FF0000"/>
                </a:solidFill>
                <a:latin typeface="Times New Roman" pitchFamily="18" charset="0"/>
                <a:cs typeface="Times New Roman" pitchFamily="18" charset="0"/>
              </a:rPr>
              <a:t>Павлова Светлана Ивановна</a:t>
            </a:r>
            <a:endParaRPr lang="ru-RU" b="1" dirty="0">
              <a:solidFill>
                <a:srgbClr val="FF0000"/>
              </a:solidFill>
              <a:latin typeface="Times New Roman" pitchFamily="18" charset="0"/>
              <a:cs typeface="Times New Roman" pitchFamily="18" charset="0"/>
            </a:endParaRPr>
          </a:p>
        </p:txBody>
      </p:sp>
      <p:pic>
        <p:nvPicPr>
          <p:cNvPr id="9" name="Picture 5" descr="Никитин"/>
          <p:cNvPicPr>
            <a:picLocks noChangeAspect="1" noChangeArrowheads="1" noCrop="1"/>
          </p:cNvPicPr>
          <p:nvPr/>
        </p:nvPicPr>
        <p:blipFill>
          <a:blip r:embed="rId7"/>
          <a:srcRect/>
          <a:stretch>
            <a:fillRect/>
          </a:stretch>
        </p:blipFill>
        <p:spPr bwMode="auto">
          <a:xfrm>
            <a:off x="6357950" y="4643446"/>
            <a:ext cx="2016125" cy="1679575"/>
          </a:xfrm>
          <a:prstGeom prst="rect">
            <a:avLst/>
          </a:prstGeom>
          <a:noFill/>
          <a:ln w="9525">
            <a:noFill/>
            <a:miter lim="800000"/>
            <a:headEnd/>
            <a:tailEnd/>
          </a:ln>
        </p:spPr>
      </p:pic>
      <p:sp>
        <p:nvSpPr>
          <p:cNvPr id="10" name="Прямоугольник 9"/>
          <p:cNvSpPr/>
          <p:nvPr/>
        </p:nvSpPr>
        <p:spPr>
          <a:xfrm>
            <a:off x="2285984" y="5214950"/>
            <a:ext cx="4572000" cy="978729"/>
          </a:xfrm>
          <a:prstGeom prst="rect">
            <a:avLst/>
          </a:prstGeom>
        </p:spPr>
        <p:txBody>
          <a:bodyPr>
            <a:spAutoFit/>
          </a:bodyPr>
          <a:lstStyle/>
          <a:p>
            <a:pPr>
              <a:lnSpc>
                <a:spcPct val="80000"/>
              </a:lnSpc>
            </a:pPr>
            <a:r>
              <a:rPr lang="ru-RU" b="1" dirty="0" smtClean="0">
                <a:solidFill>
                  <a:srgbClr val="002060"/>
                </a:solidFill>
                <a:latin typeface="Times New Roman" pitchFamily="18" charset="0"/>
                <a:cs typeface="Times New Roman" pitchFamily="18" charset="0"/>
              </a:rPr>
              <a:t>Наш адрес: </a:t>
            </a:r>
          </a:p>
          <a:p>
            <a:pPr>
              <a:lnSpc>
                <a:spcPct val="80000"/>
              </a:lnSpc>
            </a:pPr>
            <a:r>
              <a:rPr lang="ru-RU" b="1" dirty="0" smtClean="0">
                <a:solidFill>
                  <a:srgbClr val="FF0000"/>
                </a:solidFill>
                <a:latin typeface="Times New Roman" pitchFamily="18" charset="0"/>
                <a:cs typeface="Times New Roman" pitchFamily="18" charset="0"/>
              </a:rPr>
              <a:t>п.Жолымбет, ул. </a:t>
            </a:r>
            <a:r>
              <a:rPr lang="ru-RU" b="1" dirty="0" err="1" smtClean="0">
                <a:solidFill>
                  <a:srgbClr val="FF0000"/>
                </a:solidFill>
                <a:latin typeface="Times New Roman" pitchFamily="18" charset="0"/>
                <a:cs typeface="Times New Roman" pitchFamily="18" charset="0"/>
              </a:rPr>
              <a:t>Ауэзова</a:t>
            </a:r>
            <a:r>
              <a:rPr lang="ru-RU" b="1" dirty="0" smtClean="0">
                <a:solidFill>
                  <a:srgbClr val="FF0000"/>
                </a:solidFill>
                <a:latin typeface="Times New Roman" pitchFamily="18" charset="0"/>
                <a:cs typeface="Times New Roman" pitchFamily="18" charset="0"/>
              </a:rPr>
              <a:t> 1</a:t>
            </a:r>
          </a:p>
          <a:p>
            <a:pPr>
              <a:lnSpc>
                <a:spcPct val="80000"/>
              </a:lnSpc>
            </a:pPr>
            <a:r>
              <a:rPr lang="ru-RU" b="1" dirty="0" smtClean="0">
                <a:solidFill>
                  <a:srgbClr val="FF0000"/>
                </a:solidFill>
                <a:latin typeface="Times New Roman" pitchFamily="18" charset="0"/>
                <a:cs typeface="Times New Roman" pitchFamily="18" charset="0"/>
              </a:rPr>
              <a:t>ГУ «Жолымбетская средняя школа №1</a:t>
            </a:r>
          </a:p>
          <a:p>
            <a:pPr>
              <a:lnSpc>
                <a:spcPct val="80000"/>
              </a:lnSpc>
            </a:pPr>
            <a:r>
              <a:rPr lang="ru-RU" b="1" dirty="0" smtClean="0">
                <a:solidFill>
                  <a:srgbClr val="FF0000"/>
                </a:solidFill>
                <a:latin typeface="Times New Roman" pitchFamily="18" charset="0"/>
                <a:cs typeface="Times New Roman" pitchFamily="18" charset="0"/>
              </a:rPr>
              <a:t>тел. 87163127544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2000"/>
                                        <p:tgtEl>
                                          <p:spTgt spid="7"/>
                                        </p:tgtEl>
                                      </p:cBhvr>
                                    </p:animEffect>
                                  </p:childTnLst>
                                </p:cTn>
                              </p:par>
                            </p:childTnLst>
                          </p:cTn>
                        </p:par>
                        <p:par>
                          <p:cTn id="12" fill="hold">
                            <p:stCondLst>
                              <p:cond delay="4000"/>
                            </p:stCondLst>
                            <p:childTnLst>
                              <p:par>
                                <p:cTn id="13" presetID="1" presetClass="exit" presetSubtype="0" fill="hold" nodeType="afterEffect">
                                  <p:stCondLst>
                                    <p:cond delay="2000"/>
                                  </p:stCondLst>
                                  <p:childTnLst>
                                    <p:set>
                                      <p:cBhvr>
                                        <p:cTn id="14"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664</TotalTime>
  <Words>1607</Words>
  <Application>Microsoft Office PowerPoint</Application>
  <PresentationFormat>Экран (4:3)</PresentationFormat>
  <Paragraphs>205</Paragraphs>
  <Slides>24</Slides>
  <Notes>5</Notes>
  <HiddenSlides>0</HiddenSlides>
  <MMClips>0</MMClips>
  <ScaleCrop>false</ScaleCrop>
  <HeadingPairs>
    <vt:vector size="4" baseType="variant">
      <vt:variant>
        <vt:lpstr>Тема</vt:lpstr>
      </vt:variant>
      <vt:variant>
        <vt:i4>1</vt:i4>
      </vt:variant>
      <vt:variant>
        <vt:lpstr>Заголовки слайдов</vt:lpstr>
      </vt:variant>
      <vt:variant>
        <vt:i4>24</vt:i4>
      </vt:variant>
    </vt:vector>
  </HeadingPairs>
  <TitlesOfParts>
    <vt:vector size="25"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Павлова Светлана</dc:creator>
  <cp:lastModifiedBy>Admin</cp:lastModifiedBy>
  <cp:revision>56</cp:revision>
  <dcterms:created xsi:type="dcterms:W3CDTF">2012-08-01T06:16:01Z</dcterms:created>
  <dcterms:modified xsi:type="dcterms:W3CDTF">2019-03-19T08:47:41Z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223437</vt:lpwstr>
  </property>
  <property fmtid="{D5CDD505-2E9C-101B-9397-08002B2CF9AE}" pid="3" name="NXPowerLiteSettings">
    <vt:lpwstr>F7000400038000</vt:lpwstr>
  </property>
  <property fmtid="{D5CDD505-2E9C-101B-9397-08002B2CF9AE}" pid="4" name="NXPowerLiteVersion">
    <vt:lpwstr>D5.0.3</vt:lpwstr>
  </property>
</Properties>
</file>