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5"/>
  </p:notesMasterIdLst>
  <p:sldIdLst>
    <p:sldId id="286" r:id="rId2"/>
    <p:sldId id="269" r:id="rId3"/>
    <p:sldId id="270" r:id="rId4"/>
    <p:sldId id="271" r:id="rId5"/>
    <p:sldId id="278" r:id="rId6"/>
    <p:sldId id="277" r:id="rId7"/>
    <p:sldId id="279" r:id="rId8"/>
    <p:sldId id="285" r:id="rId9"/>
    <p:sldId id="283" r:id="rId10"/>
    <p:sldId id="284" r:id="rId11"/>
    <p:sldId id="289" r:id="rId12"/>
    <p:sldId id="288" r:id="rId13"/>
    <p:sldId id="287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3271" autoAdjust="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1E2D369-332F-4C14-95B2-B0BFB37ECDC7}" type="datetimeFigureOut">
              <a:rPr lang="ru-RU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9BA2013-5626-4337-AB49-F55C30596B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5971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BA2013-5626-4337-AB49-F55C30596B9E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468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7844F56-4CA7-43F3-86C0-7DF3077DE09B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5549CF-DFAF-4A57-AA35-A8079AFE177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DC05C4-D711-45B0-BB4A-FAD511F0AA82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2AD8B0-CCA2-40C3-B468-8F251FE6478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7738EE-BBEF-49A3-95A6-E4D03AA62704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EE5EDF-CFBC-470E-90EB-465AB124314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556E5C-C93F-4E7C-B00C-FECAEC7D0852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AED1BE-2265-4BEC-9A48-7A6622D0CD0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668C8D-C6F7-4D4E-A7A6-0D68EA5EC57D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42BEEF-5645-4174-B37C-B7C2CAD8A9B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A83966-18C5-41A3-B9AD-044FBE079DB2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D5EC20-3DEB-4163-8643-1B7E41F9490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261217-4983-49E2-ACD1-33AC46ADCEDF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4E436C-4E50-4CDE-B1E3-D004C0376DB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60B53D-252D-433D-B6CD-F4327E0D8DCD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3A62F-7566-4753-9E56-EFE821BDC54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15F48F-8299-41D0-8335-1CE5DB765F11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435D5B-06C3-42F7-9126-28F9762F1E5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649C03-C794-4756-B77F-D3C65135B999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418DD5-AD3D-4AD6-A0DB-964F8DA3838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A96B24-8B3F-4AE0-A569-EA98C312ADDA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6B09E6-F707-4169-9DA5-EF5698612A7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0ADBCC2-253E-46E0-85A0-368CBB93BEF8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E85B16B-574E-4937-BAE3-C0C2071D60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  </a:t>
            </a:r>
          </a:p>
          <a:p>
            <a:pPr>
              <a:buNone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Раздел: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Многообразие, структура и функции живых организмов</a:t>
            </a:r>
          </a:p>
          <a:p>
            <a:pPr>
              <a:buNone/>
            </a:pP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000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Подраздел: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Координация и регуляция, 7 класс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DC05C4-D711-45B0-BB4A-FAD511F0AA82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2AD8B0-CCA2-40C3-B468-8F251FE64787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704252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err="1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Кимасова</a:t>
            </a:r>
            <a:r>
              <a:rPr lang="ru-RU" sz="22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Н. М. учитель биологии </a:t>
            </a:r>
            <a:br>
              <a:rPr lang="ru-RU" sz="22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ГУ «</a:t>
            </a:r>
            <a:r>
              <a:rPr lang="ru-RU" sz="2200" b="1" dirty="0" err="1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Жолымбетская</a:t>
            </a:r>
            <a:r>
              <a:rPr lang="ru-RU" sz="22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средняя школа» № 1</a:t>
            </a:r>
            <a:br>
              <a:rPr lang="ru-RU" sz="22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Краткосрочный план урока по теме: </a:t>
            </a:r>
            <a:br>
              <a:rPr lang="ru-RU" sz="22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«Нервная регуляция внутренних органов»</a:t>
            </a:r>
            <a:endParaRPr lang="ru-RU" sz="22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85786" y="3356992"/>
            <a:ext cx="7572428" cy="936104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7.1.7.7. описывать функции вегетативной нервной системы</a:t>
            </a:r>
          </a:p>
          <a:p>
            <a:pPr algn="ctr"/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24489" y="4725144"/>
            <a:ext cx="7715304" cy="122413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Используя таксономию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Блума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я выяснила, что  уровень  мышления учащихся на данном уроке ориентирован на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применение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714348" y="439406"/>
            <a:ext cx="7715304" cy="114300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Исходя из целей  обучения обозначены</a:t>
            </a: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цели урока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0034" y="2214554"/>
            <a:ext cx="2286016" cy="350046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Все учащиеся:</a:t>
            </a:r>
          </a:p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Дают определение вегетативной нервной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системе, описывают функции вегетативной нервной системы.</a:t>
            </a:r>
          </a:p>
          <a:p>
            <a:pPr algn="ctr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72198" y="2214554"/>
            <a:ext cx="2714644" cy="350046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Некоторые учащиеся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объясняют работу вегетативной нервной системы по данному рисунку.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7358082" y="1643050"/>
            <a:ext cx="142876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28926" y="2857496"/>
            <a:ext cx="3071834" cy="328614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Большинство учащихся: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объясняют значение терминов «соматическая НС», «вегетативная НС», «симпатическая НС», «парасимпатическая НС», «блуждающий нерв», «возбуждение», «торможение».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4214810" y="1571612"/>
            <a:ext cx="117157" cy="10715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1643042" y="1643050"/>
            <a:ext cx="142876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28596" y="428604"/>
            <a:ext cx="8286808" cy="114300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Согласно утверждению , указанному в руководстве для учителя  мерилом уровня учебных достижений обучающихся являются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критерии оценивания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которые мною указаны на основании целей обучения урока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0034" y="2214554"/>
            <a:ext cx="2286016" cy="321471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Даёт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определение вегетативной нервной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системе;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перечисляет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функции вегетативной нервной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системы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72198" y="2214554"/>
            <a:ext cx="2714644" cy="350046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3. Объясняет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работу вегетативной нервной системы по предложенному рисунку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7358082" y="1643050"/>
            <a:ext cx="142876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857488" y="2786058"/>
            <a:ext cx="3071834" cy="328614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2.Объясняет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значение терминов «соматическая НС», «вегетативная НС», «симпатическая НС», «парасимпатическая НС», «блуждающий нерв», «возбуждение», «торможение».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4214810" y="1571612"/>
            <a:ext cx="117157" cy="10715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1643042" y="1643050"/>
            <a:ext cx="142876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28596" y="714356"/>
            <a:ext cx="8286808" cy="150019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Языковые цели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являются важным инструментом для овладения академическим языком, то в моем уроке они представлены биологическими терминами которыми учащиеся должны овладеть в течение урока для диалога и беседы в группе. </a:t>
            </a:r>
          </a:p>
          <a:p>
            <a:pPr algn="just"/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285852" y="3929066"/>
            <a:ext cx="6500858" cy="114300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Воспитание ценностей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сотрудничество, 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уважение, дружелюбие 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общенациональная идея «</a:t>
            </a:r>
            <a:r>
              <a:rPr lang="kk-KZ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Мәңгілік ел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85852" y="5214950"/>
            <a:ext cx="6500858" cy="114300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8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Межпредметная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связь: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естествознание,  ИКТ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2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0034" y="2428868"/>
            <a:ext cx="8001056" cy="135732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Языковые цели: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использует  новые биологические термины и фразы для  диалога и беседы:«соматическая НС», «вегетативная НС», «симпатическая НС», «парасимпатическая НС», «блуждающий нерв», возбуждение», «торможение».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42910" y="548680"/>
            <a:ext cx="7929618" cy="151216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None/>
            </a:pP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достижения  целей своего урока я взяла следующие стратегии активного обучения 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7544" y="2264213"/>
            <a:ext cx="1944216" cy="402332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Стратегию «Здравствуйте»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использую в начале урока для создания позитивного настроя, готовности к сотрудничеству друг с другом и учителем. </a:t>
            </a:r>
          </a:p>
          <a:p>
            <a:pPr algn="ctr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430084" y="2264213"/>
            <a:ext cx="2177636" cy="402332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Стратегия</a:t>
            </a:r>
          </a:p>
          <a:p>
            <a:pPr lvl="0"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«Рассмотри, найди, повтори»</a:t>
            </a:r>
          </a:p>
          <a:p>
            <a:pPr algn="just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реализует этап актуализации знаний, позволяет выяснить исходный уровень знаний, осуществить логический переход к новой теме.</a:t>
            </a:r>
          </a:p>
          <a:p>
            <a:pPr lvl="0" algn="just"/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607719" y="2285993"/>
            <a:ext cx="1836489" cy="400154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Стратегия «ЗХУ»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Позволяет выявить уровень знаний учащихся по данной теме и определить цели, которые ставит ребёнок перед собой.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444208" y="2285993"/>
            <a:ext cx="2128320" cy="400154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Стратегия «</a:t>
            </a:r>
            <a:r>
              <a:rPr lang="ru-RU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Инсерт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lvl="0" algn="ctr"/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позволяет развивать навыки работы с текстом, выявлять главное, находить нужную информацию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A83966-18C5-41A3-B9AD-044FBE079DB2}" type="datetime1">
              <a:rPr lang="ru-RU" smtClean="0"/>
              <a:pPr>
                <a:defRPr/>
              </a:pPr>
              <a:t>08.06.2017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D5EC20-3DEB-4163-8643-1B7E41F9490A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552" y="4581128"/>
            <a:ext cx="7961538" cy="1944216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Активное обучение 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позволяет учащимся развивать процесс </a:t>
            </a:r>
            <a:r>
              <a:rPr lang="ru-RU" sz="2000" dirty="0" err="1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саморефлексии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 вносить посильный вклад в работу пары или группы, чувствовать себя вовлеченным и необходимым в работе пары или группы. 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83568" y="1246210"/>
            <a:ext cx="2592288" cy="3136248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Физминутка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«Глазки»  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 учетом возрастных особенностей учащихся 7 класса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 учитывая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здоровьесберегаю-щие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технологии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512208" y="1246209"/>
            <a:ext cx="2283927" cy="316094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Стратегия «Проверь свои знания»</a:t>
            </a:r>
          </a:p>
          <a:p>
            <a:pPr lvl="0" algn="just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Проводится на этапе первичного закрепления новых знаний.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940152" y="1214680"/>
            <a:ext cx="2196245" cy="3167777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Рефлексии 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«Лестница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успеха»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Обратная связь с учащимися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72067" y="2132856"/>
            <a:ext cx="7408333" cy="39933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критериальном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оценивании успеваемость учащихся измеряется с помощью конкретного комплекта предварительно определенных критериев 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DC05C4-D711-45B0-BB4A-FAD511F0AA82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2AD8B0-CCA2-40C3-B468-8F251FE64787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Критериальное  оценивание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571604" y="3140968"/>
            <a:ext cx="6286544" cy="2448272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/>
                <a:ea typeface="Times New Roman"/>
              </a:rPr>
              <a:t>На всех этапах урока прослеживается </a:t>
            </a:r>
            <a:r>
              <a:rPr lang="ru-RU" sz="20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форм</a:t>
            </a:r>
            <a:r>
              <a:rPr lang="ru-RU" sz="2000" b="1" spc="-5" dirty="0" smtClean="0">
                <a:solidFill>
                  <a:srgbClr val="FF0000"/>
                </a:solidFill>
                <a:latin typeface="Times New Roman"/>
                <a:ea typeface="Times New Roman"/>
              </a:rPr>
              <a:t>а</a:t>
            </a:r>
            <a:r>
              <a:rPr lang="ru-RU" sz="20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т</a:t>
            </a:r>
            <a:r>
              <a:rPr lang="ru-RU" sz="2000" b="1" spc="5" dirty="0" smtClean="0">
                <a:solidFill>
                  <a:srgbClr val="FF0000"/>
                </a:solidFill>
                <a:latin typeface="Times New Roman"/>
                <a:ea typeface="Times New Roman"/>
              </a:rPr>
              <a:t>и</a:t>
            </a:r>
            <a:r>
              <a:rPr lang="ru-RU" sz="20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в</a:t>
            </a:r>
            <a:r>
              <a:rPr lang="ru-RU" sz="2000" b="1" spc="5" dirty="0" smtClean="0">
                <a:solidFill>
                  <a:srgbClr val="FF0000"/>
                </a:solidFill>
                <a:latin typeface="Times New Roman"/>
                <a:ea typeface="Times New Roman"/>
              </a:rPr>
              <a:t>н</a:t>
            </a:r>
            <a:r>
              <a:rPr lang="ru-RU" sz="20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ое</a:t>
            </a:r>
            <a:r>
              <a:rPr lang="ru-RU" sz="2000" b="1" spc="750" dirty="0" smtClean="0">
                <a:solidFill>
                  <a:srgbClr val="FF0000"/>
                </a:solidFill>
                <a:latin typeface="Times New Roman"/>
                <a:ea typeface="Times New Roman"/>
              </a:rPr>
              <a:t> </a:t>
            </a:r>
            <a:r>
              <a:rPr lang="ru-RU" sz="2000" b="1" spc="-10" dirty="0" smtClean="0">
                <a:solidFill>
                  <a:srgbClr val="FF0000"/>
                </a:solidFill>
                <a:latin typeface="Times New Roman"/>
                <a:ea typeface="Times New Roman"/>
              </a:rPr>
              <a:t>о</a:t>
            </a:r>
            <a:r>
              <a:rPr lang="ru-RU" sz="2000" b="1" spc="-5" dirty="0" smtClean="0">
                <a:solidFill>
                  <a:srgbClr val="FF0000"/>
                </a:solidFill>
                <a:latin typeface="Times New Roman"/>
                <a:ea typeface="Times New Roman"/>
              </a:rPr>
              <a:t>це</a:t>
            </a:r>
            <a:r>
              <a:rPr lang="ru-RU" sz="20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н</a:t>
            </a:r>
            <a:r>
              <a:rPr lang="ru-RU" sz="2000" b="1" spc="5" dirty="0" smtClean="0">
                <a:solidFill>
                  <a:srgbClr val="FF0000"/>
                </a:solidFill>
                <a:latin typeface="Times New Roman"/>
                <a:ea typeface="Times New Roman"/>
              </a:rPr>
              <a:t>и</a:t>
            </a:r>
            <a:r>
              <a:rPr lang="ru-RU" sz="20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в</a:t>
            </a:r>
            <a:r>
              <a:rPr lang="ru-RU" sz="2000" b="1" spc="-5" dirty="0" smtClean="0">
                <a:solidFill>
                  <a:srgbClr val="FF0000"/>
                </a:solidFill>
                <a:latin typeface="Times New Roman"/>
                <a:ea typeface="Times New Roman"/>
              </a:rPr>
              <a:t>а</a:t>
            </a:r>
            <a:r>
              <a:rPr lang="ru-RU" sz="20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н</a:t>
            </a:r>
            <a:r>
              <a:rPr lang="ru-RU" sz="2000" b="1" spc="5" dirty="0" smtClean="0">
                <a:solidFill>
                  <a:srgbClr val="FF0000"/>
                </a:solidFill>
                <a:latin typeface="Times New Roman"/>
                <a:ea typeface="Times New Roman"/>
              </a:rPr>
              <a:t>и</a:t>
            </a:r>
            <a:r>
              <a:rPr lang="ru-RU" sz="2000" b="1" dirty="0" smtClean="0">
                <a:solidFill>
                  <a:srgbClr val="FF0000"/>
                </a:solidFill>
                <a:latin typeface="Times New Roman"/>
                <a:ea typeface="Times New Roman"/>
              </a:rPr>
              <a:t>е, </a:t>
            </a: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/>
                <a:ea typeface="Times New Roman"/>
              </a:rPr>
              <a:t>что</a:t>
            </a:r>
            <a:r>
              <a:rPr lang="ru-RU" sz="2000" spc="750" dirty="0" smtClean="0">
                <a:solidFill>
                  <a:schemeClr val="tx1"/>
                </a:solidFill>
                <a:latin typeface="Times New Roman"/>
                <a:ea typeface="Times New Roman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обеспе</a:t>
            </a:r>
            <a:r>
              <a:rPr lang="ru-RU" sz="2000" spc="-5" dirty="0" smtClean="0">
                <a:solidFill>
                  <a:srgbClr val="000000"/>
                </a:solidFill>
                <a:latin typeface="Times New Roman"/>
                <a:ea typeface="Times New Roman"/>
              </a:rPr>
              <a:t>ч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ив</a:t>
            </a:r>
            <a:r>
              <a:rPr lang="ru-RU" sz="2000" spc="3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а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ет обрат</a:t>
            </a:r>
            <a:r>
              <a:rPr lang="ru-RU" sz="2000" spc="15" dirty="0" smtClean="0">
                <a:solidFill>
                  <a:srgbClr val="000000"/>
                </a:solidFill>
                <a:latin typeface="Times New Roman"/>
                <a:ea typeface="Times New Roman"/>
              </a:rPr>
              <a:t>н</a:t>
            </a:r>
            <a:r>
              <a:rPr lang="ru-RU" sz="2000" spc="-3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у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ю</a:t>
            </a:r>
            <a:r>
              <a:rPr lang="ru-RU" sz="2000" spc="125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связь</a:t>
            </a:r>
            <a:r>
              <a:rPr lang="ru-RU" sz="2000" spc="12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меж</a:t>
            </a:r>
            <a:r>
              <a:rPr lang="ru-RU" sz="2000" spc="15" dirty="0" smtClean="0">
                <a:solidFill>
                  <a:srgbClr val="000000"/>
                </a:solidFill>
                <a:latin typeface="Times New Roman"/>
                <a:ea typeface="Times New Roman"/>
              </a:rPr>
              <a:t>д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у</a:t>
            </a:r>
            <a:r>
              <a:rPr lang="ru-RU" sz="2000" spc="110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000" spc="-2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у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чен</a:t>
            </a:r>
            <a:r>
              <a:rPr lang="ru-RU" sz="2000" spc="5" dirty="0" smtClean="0">
                <a:solidFill>
                  <a:srgbClr val="000000"/>
                </a:solidFill>
                <a:latin typeface="Times New Roman"/>
                <a:ea typeface="Times New Roman"/>
              </a:rPr>
              <a:t>ик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ом</a:t>
            </a:r>
            <a:r>
              <a:rPr lang="ru-RU" sz="2000" spc="115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r>
              <a:rPr lang="ru-RU" sz="2000" spc="135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000" spc="-2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у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чител</a:t>
            </a:r>
            <a:r>
              <a:rPr lang="ru-RU" sz="2000" spc="5" dirty="0" smtClean="0">
                <a:solidFill>
                  <a:srgbClr val="000000"/>
                </a:solidFill>
                <a:latin typeface="Times New Roman"/>
                <a:ea typeface="Times New Roman"/>
              </a:rPr>
              <a:t>е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м</a:t>
            </a:r>
            <a:r>
              <a:rPr lang="ru-RU" sz="2000" spc="125" dirty="0" smtClean="0">
                <a:solidFill>
                  <a:srgbClr val="000000"/>
                </a:solidFill>
                <a:latin typeface="Times New Roman"/>
                <a:ea typeface="Times New Roman"/>
              </a:rPr>
              <a:t> , </a:t>
            </a:r>
            <a:r>
              <a:rPr lang="ru-RU" sz="2000" spc="5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о</a:t>
            </a:r>
            <a:r>
              <a:rPr lang="ru-RU" sz="2000" spc="5" dirty="0" smtClean="0">
                <a:solidFill>
                  <a:srgbClr val="000000"/>
                </a:solidFill>
                <a:latin typeface="Times New Roman"/>
                <a:ea typeface="Times New Roman"/>
              </a:rPr>
              <a:t>з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воляет</a:t>
            </a:r>
            <a:r>
              <a:rPr lang="ru-RU" sz="2000" spc="105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коррект</a:t>
            </a:r>
            <a:r>
              <a:rPr lang="ru-RU" sz="2000" spc="1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и</a:t>
            </a:r>
            <a:r>
              <a:rPr lang="ru-RU" sz="2000" spc="-1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р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ов</a:t>
            </a:r>
            <a:r>
              <a:rPr lang="ru-RU" sz="2000" spc="-5" dirty="0" smtClean="0">
                <a:solidFill>
                  <a:srgbClr val="000000"/>
                </a:solidFill>
                <a:latin typeface="Times New Roman"/>
                <a:ea typeface="Times New Roman"/>
              </a:rPr>
              <a:t>а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ть</a:t>
            </a:r>
            <a:r>
              <a:rPr lang="ru-RU" sz="2000" spc="135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000" spc="-2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у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чебный</a:t>
            </a:r>
            <a:r>
              <a:rPr lang="ru-RU" sz="2000" spc="125" dirty="0" smtClean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000" spc="5" dirty="0" smtClean="0">
                <a:solidFill>
                  <a:srgbClr val="000000"/>
                </a:solidFill>
                <a:latin typeface="Times New Roman"/>
                <a:ea typeface="Times New Roman"/>
              </a:rPr>
              <a:t>п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ро</a:t>
            </a:r>
            <a:r>
              <a:rPr lang="ru-RU" sz="2000" spc="5" dirty="0" smtClean="0">
                <a:solidFill>
                  <a:srgbClr val="000000"/>
                </a:solidFill>
                <a:latin typeface="Times New Roman"/>
                <a:ea typeface="Times New Roman"/>
              </a:rPr>
              <a:t>ц</a:t>
            </a:r>
            <a:r>
              <a:rPr lang="ru-RU" sz="2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е</a:t>
            </a:r>
            <a:r>
              <a:rPr lang="ru-RU" sz="2000" spc="-5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</a:t>
            </a:r>
            <a:r>
              <a:rPr lang="ru-RU" sz="2000" spc="-2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с</a:t>
            </a:r>
            <a:endParaRPr lang="ru-RU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571472" y="188640"/>
            <a:ext cx="8229600" cy="6552728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Критериальное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оценивание</a:t>
            </a:r>
            <a:b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пример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задания) 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Уровень С.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Проанализируйте и объясните, почему к каждому органу подходят и симпатические и парасимпатические нервы? Можно ли было без этого обойтись, при каких условиях?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Объясните рисунок.</a:t>
            </a:r>
          </a:p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endParaRPr lang="ru-RU" sz="2000" dirty="0" smtClean="0"/>
          </a:p>
          <a:p>
            <a:pPr marL="0" lvl="0" indent="0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Объясняет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работу вегетативной нервной системы по предложенному рисунку.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(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9 баллов)</a:t>
            </a:r>
          </a:p>
          <a:p>
            <a:pPr>
              <a:buNone/>
            </a:pPr>
            <a:endParaRPr lang="ru-RU" sz="200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2AD8B0-CCA2-40C3-B468-8F251FE64787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pic>
        <p:nvPicPr>
          <p:cNvPr id="8" name="Рисунок 7" descr="http://neurodoc.ru/wp-content/uploads/2015/06/vns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576" y="2204864"/>
            <a:ext cx="7056784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5211964"/>
              </p:ext>
            </p:extLst>
          </p:nvPr>
        </p:nvGraphicFramePr>
        <p:xfrm>
          <a:off x="285720" y="908720"/>
          <a:ext cx="8643998" cy="73370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0759"/>
                <a:gridCol w="3937721"/>
                <a:gridCol w="2795518"/>
              </a:tblGrid>
              <a:tr h="187437"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критерий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406" marR="61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дескриптор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406" marR="61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баллы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406" marR="61406" marT="0" marB="0"/>
                </a:tc>
              </a:tr>
              <a:tr h="23512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1.Дают </a:t>
                      </a: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определение вегетативной нервной системе; перечисляют функции вегетативной нервной системы.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33500" algn="l"/>
                        </a:tabLst>
                      </a:pPr>
                      <a:r>
                        <a:rPr lang="ru-RU" sz="1800" i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 </a:t>
                      </a:r>
                      <a:r>
                        <a:rPr lang="ru-RU" sz="1800" i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-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даёт определение вегетативной 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33500" algn="l"/>
                        </a:tabLs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нервной    системе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;</a:t>
                      </a:r>
                      <a:endParaRPr lang="ru-RU" sz="1800" dirty="0" smtClean="0">
                        <a:solidFill>
                          <a:schemeClr val="dk1"/>
                        </a:solidFill>
                        <a:effectLst/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33500" algn="l"/>
                        </a:tabLs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-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оп</a:t>
                      </a:r>
                      <a:r>
                        <a:rPr lang="ru-RU" sz="1800" spc="5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ре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деляет ф</a:t>
                      </a:r>
                      <a:r>
                        <a:rPr lang="ru-RU" sz="1800" spc="-1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у</a:t>
                      </a:r>
                      <a:r>
                        <a:rPr lang="ru-RU" sz="1800" spc="-5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н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кции в</a:t>
                      </a:r>
                      <a:r>
                        <a:rPr lang="ru-RU" sz="1800" spc="5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е</a:t>
                      </a:r>
                      <a:r>
                        <a:rPr lang="ru-RU" sz="1800" spc="-5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г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е</a:t>
                      </a:r>
                      <a:r>
                        <a:rPr lang="ru-RU" sz="1800" spc="5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та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т</a:t>
                      </a:r>
                      <a:r>
                        <a:rPr lang="ru-RU" sz="1800" spc="5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и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вн</a:t>
                      </a:r>
                      <a:r>
                        <a:rPr lang="ru-RU" sz="1800" spc="-1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о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й   не</a:t>
                      </a:r>
                      <a:r>
                        <a:rPr lang="ru-RU" sz="1800" spc="5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р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в</a:t>
                      </a:r>
                      <a:r>
                        <a:rPr lang="ru-RU" sz="1800" spc="-15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н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ой сис</a:t>
                      </a:r>
                      <a:r>
                        <a:rPr lang="ru-RU" sz="1800" spc="5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т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емы </a:t>
                      </a:r>
                      <a:r>
                        <a:rPr lang="ru-RU" sz="1800" spc="-5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н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а при</a:t>
                      </a:r>
                      <a:r>
                        <a:rPr lang="ru-RU" sz="1800" spc="5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ме</a:t>
                      </a:r>
                      <a:r>
                        <a:rPr lang="ru-RU" sz="1800" spc="-5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р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е </a:t>
                      </a:r>
                      <a:r>
                        <a:rPr lang="ru-RU" sz="1800" spc="-5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р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аб</a:t>
                      </a:r>
                      <a:r>
                        <a:rPr lang="ru-RU" sz="1800" spc="5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о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ты  о</a:t>
                      </a:r>
                      <a:r>
                        <a:rPr lang="ru-RU" sz="1800" spc="5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р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г</a:t>
                      </a:r>
                      <a:r>
                        <a:rPr lang="ru-RU" sz="1800" spc="-5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ан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ов и систем.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8</a:t>
                      </a:r>
                      <a:endParaRPr lang="ru-RU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406" marR="61406" marT="0" marB="0"/>
                </a:tc>
              </a:tr>
              <a:tr h="22621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latin typeface="Times New Roman"/>
                          <a:ea typeface="Times New Roman"/>
                          <a:cs typeface="Times New Roman"/>
                        </a:rPr>
                        <a:t>2. </a:t>
                      </a: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Объясняют значение терминов «соматическая НС», «вегетативная НС», «симпатическая НС», «парасимпатическая НС».</a:t>
                      </a:r>
                      <a:endParaRPr lang="ru-RU" sz="1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14300" marR="114300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ru-RU" sz="18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Объясняет значение терминов «соматическая НС», «вегетативная НС», «симпатическая НС», «парасимпатическая НС»,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«блуждающий нерв», «возбуждение», «торможение»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406" marR="61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</a:p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</a:t>
                      </a:r>
                      <a:r>
                        <a:rPr lang="ru-RU" sz="20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за каждый правильный ответ – 1 балл)  </a:t>
                      </a: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114300" marT="0" marB="0"/>
                </a:tc>
              </a:tr>
              <a:tr h="253629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3.</a:t>
                      </a:r>
                      <a:r>
                        <a:rPr lang="ru-RU" sz="1600" b="1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Объясняю</a:t>
                      </a: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 работу вегетативной нервной системы на предложенном</a:t>
                      </a:r>
                      <a:r>
                        <a:rPr lang="ru-RU" sz="1600" b="1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рисунке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406" marR="6140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Объясняет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работу вегетативной нервной системы по</a:t>
                      </a:r>
                      <a:r>
                        <a:rPr lang="ru-RU" sz="18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предложенному рисунку</a:t>
                      </a:r>
                      <a:endParaRPr lang="ru-RU" sz="1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1406" marR="6140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20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20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ru-RU" sz="20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(за каждый правильный ответ – 1 балл)   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1406" marR="61406" marT="0" marB="0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43408"/>
            <a:ext cx="8229600" cy="1834464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ru-RU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Критериальное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оценивание  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59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04664"/>
            <a:ext cx="8229600" cy="5578623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каждом этапе урока учащиеся выполняют задания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(в группе, паре, индивидуально) и заработанные баллы заносят в оценочный лист</a:t>
            </a:r>
          </a:p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DC05C4-D711-45B0-BB4A-FAD511F0AA82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2AD8B0-CCA2-40C3-B468-8F251FE64787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1777276"/>
              </p:ext>
            </p:extLst>
          </p:nvPr>
        </p:nvGraphicFramePr>
        <p:xfrm>
          <a:off x="251521" y="1558478"/>
          <a:ext cx="8568952" cy="546811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52775"/>
                <a:gridCol w="2926634"/>
                <a:gridCol w="2889543"/>
              </a:tblGrid>
              <a:tr h="7641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Задание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баллов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Мои баллы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/>
                </a:tc>
              </a:tr>
              <a:tr h="1146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В)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/>
                </a:tc>
              </a:tr>
              <a:tr h="1146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А2 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/>
                </a:tc>
              </a:tr>
              <a:tr h="1146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/>
                </a:tc>
              </a:tr>
              <a:tr h="7641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lang="ru-RU" sz="24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111" marR="60111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836712"/>
            <a:ext cx="9036495" cy="6021288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endParaRPr lang="ru-RU" sz="42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ru-RU" sz="5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Диалог </a:t>
            </a:r>
            <a:r>
              <a:rPr lang="ru-RU" sz="5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оказание поддержки </a:t>
            </a:r>
            <a:r>
              <a:rPr lang="ru-RU" sz="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предусматриваю на этапе </a:t>
            </a:r>
            <a:r>
              <a:rPr lang="ru-RU" sz="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актуализации, изучение нового материала.</a:t>
            </a:r>
            <a:r>
              <a:rPr lang="ru-RU" sz="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(позволяет развивать коммуникативные качества ученика, стимулирует учащихся на достижение цели).</a:t>
            </a:r>
            <a:endParaRPr lang="ru-RU" sz="5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4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5000" b="1" dirty="0" err="1" smtClean="0">
                <a:latin typeface="Times New Roman" pitchFamily="18" charset="0"/>
                <a:cs typeface="Times New Roman" pitchFamily="18" charset="0"/>
              </a:rPr>
              <a:t>Разноуровневые</a:t>
            </a:r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 задания - </a:t>
            </a:r>
            <a:r>
              <a:rPr lang="ru-RU" sz="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 этапе </a:t>
            </a:r>
            <a:r>
              <a:rPr lang="ru-RU" sz="5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формативного</a:t>
            </a:r>
            <a:r>
              <a:rPr lang="ru-RU" sz="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контроля, с использованием дескрипторов, домашнее задание</a:t>
            </a:r>
            <a:r>
              <a:rPr lang="ru-RU" sz="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(мотивируют учащихся на достижение поставленной цели т.к. учитываются индивидуальные потребности учащихся).</a:t>
            </a:r>
          </a:p>
          <a:p>
            <a:pPr lvl="0">
              <a:buFont typeface="Wingdings" pitchFamily="2" charset="2"/>
              <a:buChar char="Ø"/>
            </a:pPr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Оценивание</a:t>
            </a:r>
            <a:r>
              <a:rPr lang="ru-RU" sz="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согласно критериям отражает реальные успехи ученика на каждом этапе ученика.</a:t>
            </a:r>
          </a:p>
          <a:p>
            <a:pPr lvl="0">
              <a:buFont typeface="Wingdings" pitchFamily="2" charset="2"/>
              <a:buChar char="Ø"/>
            </a:pPr>
            <a:r>
              <a:rPr lang="ru-RU" sz="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 Создание </a:t>
            </a:r>
            <a:r>
              <a:rPr lang="ru-RU" sz="5000" b="1" dirty="0">
                <a:latin typeface="Times New Roman" pitchFamily="18" charset="0"/>
                <a:cs typeface="Times New Roman" pitchFamily="18" charset="0"/>
              </a:rPr>
              <a:t>групп </a:t>
            </a:r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совместного </a:t>
            </a:r>
            <a:r>
              <a:rPr lang="ru-RU" sz="5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взаимообучения</a:t>
            </a:r>
            <a:r>
              <a:rPr lang="ru-RU" sz="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этапе актуализация знаний и изучении нового </a:t>
            </a:r>
            <a:r>
              <a:rPr lang="ru-RU" sz="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материала.</a:t>
            </a:r>
          </a:p>
          <a:p>
            <a:pPr lvl="0"/>
            <a:endParaRPr lang="ru-RU" sz="42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5000" b="1" dirty="0" smtClean="0">
                <a:latin typeface="Times New Roman" pitchFamily="18" charset="0"/>
                <a:cs typeface="Times New Roman" pitchFamily="18" charset="0"/>
              </a:rPr>
              <a:t>Источники </a:t>
            </a:r>
            <a:r>
              <a:rPr lang="ru-RU" sz="5000" b="1" dirty="0">
                <a:latin typeface="Times New Roman" pitchFamily="18" charset="0"/>
                <a:cs typeface="Times New Roman" pitchFamily="18" charset="0"/>
              </a:rPr>
              <a:t>информации </a:t>
            </a:r>
            <a:r>
              <a:rPr lang="ru-RU" sz="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подготовке домашнего </a:t>
            </a:r>
            <a:r>
              <a:rPr lang="ru-RU" sz="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задания</a:t>
            </a:r>
            <a:r>
              <a:rPr lang="ru-RU" sz="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(помогает подобрать ребёнку нужную информацию)</a:t>
            </a:r>
          </a:p>
          <a:p>
            <a:pPr lvl="0">
              <a:buFont typeface="Wingdings" pitchFamily="2" charset="2"/>
              <a:buChar char="Ø"/>
            </a:pPr>
            <a:r>
              <a:rPr lang="ru-RU" sz="50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Выводы </a:t>
            </a:r>
            <a:r>
              <a:rPr lang="ru-RU" sz="50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делают </a:t>
            </a:r>
            <a:r>
              <a:rPr lang="ru-RU" sz="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учащиеся для того чтобы </a:t>
            </a:r>
            <a:r>
              <a:rPr lang="ru-RU" sz="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определить на </a:t>
            </a:r>
            <a:r>
              <a:rPr lang="ru-RU" sz="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каком этапе </a:t>
            </a:r>
            <a:r>
              <a:rPr lang="ru-RU" sz="5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обученности</a:t>
            </a:r>
            <a:r>
              <a:rPr lang="ru-RU" sz="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он находится и </a:t>
            </a:r>
            <a:r>
              <a:rPr lang="ru-RU" sz="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что ещё ему </a:t>
            </a:r>
            <a:r>
              <a:rPr lang="ru-RU" sz="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необходимо </a:t>
            </a:r>
            <a:r>
              <a:rPr lang="ru-RU" sz="5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сделать</a:t>
            </a:r>
          </a:p>
          <a:p>
            <a:pPr>
              <a:buFont typeface="Wingdings" pitchFamily="2" charset="2"/>
              <a:buChar char="Ø"/>
            </a:pPr>
            <a:r>
              <a:rPr lang="ru-RU" sz="4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Учёт индивидуальных потребностей </a:t>
            </a:r>
            <a:r>
              <a:rPr lang="ru-RU" sz="5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позволяет ребятам самостоятельно выбирать уровень сложностей заданий.</a:t>
            </a:r>
          </a:p>
          <a:p>
            <a:pPr marL="0" indent="0">
              <a:buNone/>
            </a:pPr>
            <a:endParaRPr lang="ru-RU" sz="4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4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DC05C4-D711-45B0-BB4A-FAD511F0AA82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http://aida.ucoz.ru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2AD8B0-CCA2-40C3-B468-8F251FE64787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79208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Методы  дифференциации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94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0834096"/>
              </p:ext>
            </p:extLst>
          </p:nvPr>
        </p:nvGraphicFramePr>
        <p:xfrm>
          <a:off x="611560" y="2014054"/>
          <a:ext cx="8136904" cy="42268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36904"/>
              </a:tblGrid>
              <a:tr h="422689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нужно ещё повторить  и нуждаюсь в помощи   §43 прочитать </a:t>
                      </a:r>
                      <a:r>
                        <a:rPr lang="ru-RU" sz="2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2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 </a:t>
                      </a: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основном </a:t>
                      </a:r>
                      <a:r>
                        <a:rPr lang="ru-RU" sz="2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уверен составьте кроссворд из 5-7 слов по </a:t>
                      </a:r>
                      <a:r>
                        <a:rPr lang="ru-RU" sz="2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теме. </a:t>
                      </a:r>
                      <a:r>
                        <a:rPr lang="ru-RU" sz="2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 Уверен в своих знаниях составьте </a:t>
                      </a:r>
                      <a:r>
                        <a:rPr lang="ru-RU" sz="2400" dirty="0" err="1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синквейн</a:t>
                      </a:r>
                      <a:r>
                        <a:rPr lang="ru-RU" sz="2400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«Вегетативная нервная система» </a:t>
                      </a:r>
                      <a:r>
                        <a:rPr lang="ru-RU" sz="2400" b="1" baseline="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</a:t>
                      </a:r>
                      <a:endParaRPr lang="ru-RU" sz="2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DC05C4-D711-45B0-BB4A-FAD511F0AA82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2AD8B0-CCA2-40C3-B468-8F251FE64787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sz="4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80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DC05C4-D711-45B0-BB4A-FAD511F0AA82}" type="datetime1">
              <a:rPr lang="ru-RU" smtClean="0"/>
              <a:pPr>
                <a:defRPr/>
              </a:pPr>
              <a:t>08.06.2017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http://aida.ucoz.ru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2AD8B0-CCA2-40C3-B468-8F251FE64787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704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1655</TotalTime>
  <Words>865</Words>
  <Application>Microsoft Office PowerPoint</Application>
  <PresentationFormat>Экран (4:3)</PresentationFormat>
  <Paragraphs>196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Волна</vt:lpstr>
      <vt:lpstr> Кимасова Н. М. учитель биологии  ГУ «Жолымбетская средняя школа» № 1 Краткосрочный план урока по теме:  «Нервная регуляция внутренних органов»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Критериальное  оценивание</vt:lpstr>
      <vt:lpstr>Презентация PowerPoint</vt:lpstr>
      <vt:lpstr>                                    Критериальное    оценивание    </vt:lpstr>
      <vt:lpstr>Презентация PowerPoint</vt:lpstr>
      <vt:lpstr>Методы  дифференциации  </vt:lpstr>
      <vt:lpstr>Домашнее задание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dc:description>http://aida.ucoz.ru</dc:description>
  <cp:lastModifiedBy>ipk</cp:lastModifiedBy>
  <cp:revision>241</cp:revision>
  <dcterms:created xsi:type="dcterms:W3CDTF">2013-06-03T03:14:13Z</dcterms:created>
  <dcterms:modified xsi:type="dcterms:W3CDTF">2017-06-08T06:05:59Z</dcterms:modified>
  <cp:category>шаблоны к Powerpoint</cp:category>
</cp:coreProperties>
</file>