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59" r:id="rId2"/>
    <p:sldId id="256" r:id="rId3"/>
    <p:sldId id="307" r:id="rId4"/>
    <p:sldId id="315" r:id="rId5"/>
    <p:sldId id="284" r:id="rId6"/>
    <p:sldId id="285" r:id="rId7"/>
    <p:sldId id="299" r:id="rId8"/>
    <p:sldId id="287" r:id="rId9"/>
    <p:sldId id="303" r:id="rId10"/>
    <p:sldId id="290" r:id="rId11"/>
    <p:sldId id="319" r:id="rId12"/>
    <p:sldId id="300" r:id="rId13"/>
    <p:sldId id="308" r:id="rId14"/>
    <p:sldId id="309" r:id="rId15"/>
    <p:sldId id="304" r:id="rId16"/>
    <p:sldId id="305" r:id="rId17"/>
    <p:sldId id="320" r:id="rId18"/>
    <p:sldId id="295" r:id="rId19"/>
    <p:sldId id="318" r:id="rId20"/>
    <p:sldId id="316" r:id="rId21"/>
    <p:sldId id="306" r:id="rId22"/>
    <p:sldId id="321" r:id="rId23"/>
    <p:sldId id="311" r:id="rId24"/>
    <p:sldId id="263" r:id="rId25"/>
    <p:sldId id="313" r:id="rId26"/>
    <p:sldId id="314" r:id="rId27"/>
    <p:sldId id="322" r:id="rId28"/>
    <p:sldId id="301" r:id="rId29"/>
  </p:sldIdLst>
  <p:sldSz cx="10693400" cy="7561263"/>
  <p:notesSz cx="6858000" cy="9144000"/>
  <p:defaultTextStyle>
    <a:defPPr>
      <a:defRPr lang="ru-RU"/>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1" d="100"/>
          <a:sy n="91" d="100"/>
        </p:scale>
        <p:origin x="-132" y="-186"/>
      </p:cViewPr>
      <p:guideLst>
        <p:guide orient="horz" pos="2382"/>
        <p:guide pos="336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02005" y="2348893"/>
            <a:ext cx="9089390" cy="1620771"/>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44705" y="4858812"/>
            <a:ext cx="9089390" cy="1501751"/>
          </a:xfrm>
        </p:spPr>
        <p:txBody>
          <a:bodyPr anchor="t"/>
          <a:lstStyle>
            <a:lvl1pPr algn="l">
              <a:defRPr sz="4600" b="1" cap="all"/>
            </a:lvl1pPr>
          </a:lstStyle>
          <a:p>
            <a:r>
              <a:rPr lang="ru-RU" smtClean="0"/>
              <a:t>Образец заголовка</a:t>
            </a:r>
            <a:endParaRPr lang="ru-RU"/>
          </a:p>
        </p:txBody>
      </p:sp>
      <p:sp>
        <p:nvSpPr>
          <p:cNvPr id="3" name="Текст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ru-RU" smtClean="0"/>
              <a:t>Образец текста</a:t>
            </a:r>
          </a:p>
        </p:txBody>
      </p:sp>
      <p:sp>
        <p:nvSpPr>
          <p:cNvPr id="4" name="Содержимое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ru-RU" smtClean="0"/>
              <a:t>Образец текста</a:t>
            </a:r>
          </a:p>
        </p:txBody>
      </p:sp>
      <p:sp>
        <p:nvSpPr>
          <p:cNvPr id="6" name="Содержимое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671" y="301050"/>
            <a:ext cx="3518055" cy="1281214"/>
          </a:xfrm>
        </p:spPr>
        <p:txBody>
          <a:bodyPr anchor="b"/>
          <a:lstStyle>
            <a:lvl1pPr algn="l">
              <a:defRPr sz="2300" b="1"/>
            </a:lvl1pPr>
          </a:lstStyle>
          <a:p>
            <a:r>
              <a:rPr lang="ru-RU" smtClean="0"/>
              <a:t>Образец заголовка</a:t>
            </a:r>
            <a:endParaRPr lang="ru-RU"/>
          </a:p>
        </p:txBody>
      </p:sp>
      <p:sp>
        <p:nvSpPr>
          <p:cNvPr id="3" name="Содержимое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95981" y="5292884"/>
            <a:ext cx="6416040" cy="624855"/>
          </a:xfrm>
        </p:spPr>
        <p:txBody>
          <a:bodyPr anchor="b"/>
          <a:lstStyle>
            <a:lvl1pPr algn="l">
              <a:defRPr sz="2300" b="1"/>
            </a:lvl1pPr>
          </a:lstStyle>
          <a:p>
            <a:r>
              <a:rPr lang="ru-RU" smtClean="0"/>
              <a:t>Образец заголовка</a:t>
            </a:r>
            <a:endParaRPr lang="ru-RU"/>
          </a:p>
        </p:txBody>
      </p:sp>
      <p:sp>
        <p:nvSpPr>
          <p:cNvPr id="3" name="Рисунок 2"/>
          <p:cNvSpPr>
            <a:spLocks noGrp="1"/>
          </p:cNvSpPr>
          <p:nvPr>
            <p:ph type="pic" idx="1"/>
          </p:nvPr>
        </p:nvSpPr>
        <p:spPr>
          <a:xfrm>
            <a:off x="2095981" y="675613"/>
            <a:ext cx="6416040" cy="4536758"/>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ru-RU"/>
          </a:p>
        </p:txBody>
      </p:sp>
      <p:sp>
        <p:nvSpPr>
          <p:cNvPr id="4" name="Текст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752715" y="302802"/>
            <a:ext cx="2406015" cy="645157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34670" y="302802"/>
            <a:ext cx="7039822" cy="645157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4670" y="302801"/>
            <a:ext cx="9624060" cy="1260211"/>
          </a:xfrm>
          <a:prstGeom prst="rect">
            <a:avLst/>
          </a:prstGeom>
        </p:spPr>
        <p:txBody>
          <a:bodyPr vert="horz" lIns="104306" tIns="52153" rIns="104306" bIns="52153"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34670" y="1764295"/>
            <a:ext cx="9624060" cy="4990084"/>
          </a:xfrm>
          <a:prstGeom prst="rect">
            <a:avLst/>
          </a:prstGeom>
        </p:spPr>
        <p:txBody>
          <a:bodyPr vert="horz" lIns="104306" tIns="52153" rIns="104306" bIns="52153"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34670" y="7008171"/>
            <a:ext cx="2495127" cy="402567"/>
          </a:xfrm>
          <a:prstGeom prst="rect">
            <a:avLst/>
          </a:prstGeom>
        </p:spPr>
        <p:txBody>
          <a:bodyPr vert="horz" lIns="104306" tIns="52153" rIns="104306" bIns="52153" rtlCol="0" anchor="ctr"/>
          <a:lstStyle>
            <a:lvl1pPr algn="l">
              <a:defRPr sz="1400">
                <a:solidFill>
                  <a:schemeClr val="tx1">
                    <a:tint val="75000"/>
                  </a:schemeClr>
                </a:solidFill>
              </a:defRPr>
            </a:lvl1pPr>
          </a:lstStyle>
          <a:p>
            <a:fld id="{B4C71EC6-210F-42DE-9C53-41977AD35B3D}" type="datetimeFigureOut">
              <a:rPr lang="ru-RU" smtClean="0"/>
              <a:pPr/>
              <a:t>16.02.2017</a:t>
            </a:fld>
            <a:endParaRPr lang="ru-RU"/>
          </a:p>
        </p:txBody>
      </p:sp>
      <p:sp>
        <p:nvSpPr>
          <p:cNvPr id="5" name="Нижний колонтитул 4"/>
          <p:cNvSpPr>
            <a:spLocks noGrp="1"/>
          </p:cNvSpPr>
          <p:nvPr>
            <p:ph type="ftr" sz="quarter" idx="3"/>
          </p:nvPr>
        </p:nvSpPr>
        <p:spPr>
          <a:xfrm>
            <a:off x="3653579" y="7008171"/>
            <a:ext cx="3386243" cy="402567"/>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7663603" y="7008171"/>
            <a:ext cx="2495127" cy="402567"/>
          </a:xfrm>
          <a:prstGeom prst="rect">
            <a:avLst/>
          </a:prstGeom>
        </p:spPr>
        <p:txBody>
          <a:bodyPr vert="horz" lIns="104306" tIns="52153" rIns="104306" bIns="52153" rtlCol="0" anchor="ctr"/>
          <a:lstStyle>
            <a:lvl1pPr algn="r">
              <a:defRPr sz="14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ru-RU"/>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13" Type="http://schemas.openxmlformats.org/officeDocument/2006/relationships/image" Target="../media/image20.wmf"/><Relationship Id="rId3" Type="http://schemas.openxmlformats.org/officeDocument/2006/relationships/image" Target="../media/image10.wmf"/><Relationship Id="rId7" Type="http://schemas.openxmlformats.org/officeDocument/2006/relationships/image" Target="../media/image14.wmf"/><Relationship Id="rId12" Type="http://schemas.openxmlformats.org/officeDocument/2006/relationships/image" Target="../media/image19.wmf"/><Relationship Id="rId2" Type="http://schemas.openxmlformats.org/officeDocument/2006/relationships/image" Target="../media/image9.wmf"/><Relationship Id="rId1" Type="http://schemas.openxmlformats.org/officeDocument/2006/relationships/slideLayout" Target="../slideLayouts/slideLayout2.xml"/><Relationship Id="rId6" Type="http://schemas.openxmlformats.org/officeDocument/2006/relationships/image" Target="../media/image13.wmf"/><Relationship Id="rId11" Type="http://schemas.openxmlformats.org/officeDocument/2006/relationships/image" Target="../media/image18.wmf"/><Relationship Id="rId5" Type="http://schemas.openxmlformats.org/officeDocument/2006/relationships/image" Target="../media/image12.wmf"/><Relationship Id="rId15" Type="http://schemas.openxmlformats.org/officeDocument/2006/relationships/image" Target="../media/image22.wmf"/><Relationship Id="rId10" Type="http://schemas.openxmlformats.org/officeDocument/2006/relationships/image" Target="../media/image17.wmf"/><Relationship Id="rId4" Type="http://schemas.openxmlformats.org/officeDocument/2006/relationships/image" Target="../media/image11.wmf"/><Relationship Id="rId9" Type="http://schemas.openxmlformats.org/officeDocument/2006/relationships/image" Target="../media/image16.wmf"/><Relationship Id="rId14" Type="http://schemas.openxmlformats.org/officeDocument/2006/relationships/image" Target="../media/image21.wmf"/></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wmf"/><Relationship Id="rId4" Type="http://schemas.openxmlformats.org/officeDocument/2006/relationships/image" Target="../media/image30.wmf"/></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5.wmf"/><Relationship Id="rId4" Type="http://schemas.openxmlformats.org/officeDocument/2006/relationships/image" Target="../media/image34.wmf"/></Relationships>
</file>

<file path=ppt/slides/_rels/slide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9" Type="http://schemas.openxmlformats.org/officeDocument/2006/relationships/image" Target="../media/image44.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hyperlink" Target="http://kazakhistory.ru/images/post39big9.jpg" TargetMode="Externa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hyperlink" Target="http://kazakhistory.ru/images/post39big10.jp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1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interesnyefakty.org/velikie-taynyi/" TargetMode="External"/><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1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hyperlink" Target="http://interesnyefakty.org/zagadochnye-mesta/" TargetMode="External"/><Relationship Id="rId1" Type="http://schemas.openxmlformats.org/officeDocument/2006/relationships/slideLayout" Target="../slideLayouts/slideLayout2.xml"/><Relationship Id="rId5" Type="http://schemas.openxmlformats.org/officeDocument/2006/relationships/image" Target="../media/image71.wmf"/><Relationship Id="rId4" Type="http://schemas.openxmlformats.org/officeDocument/2006/relationships/image" Target="../media/image70.wmf"/></Relationships>
</file>

<file path=ppt/slides/_rels/slide17.xml.rels><?xml version="1.0" encoding="UTF-8" standalone="yes"?>
<Relationships xmlns="http://schemas.openxmlformats.org/package/2006/relationships"><Relationship Id="rId8" Type="http://schemas.openxmlformats.org/officeDocument/2006/relationships/hyperlink" Target="http://interesnyefakty.org/wp-content/uploads/2016/04/Park-Anza-Borrego-7.jpg" TargetMode="External"/><Relationship Id="rId13"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4.jpeg"/><Relationship Id="rId12" Type="http://schemas.openxmlformats.org/officeDocument/2006/relationships/hyperlink" Target="http://interesnyefakty.org/wp-content/uploads/2016/04/Park-Anza-Borrego-6.jpg" TargetMode="External"/><Relationship Id="rId2" Type="http://schemas.openxmlformats.org/officeDocument/2006/relationships/hyperlink" Target="http://interesnyefakty.org/wp-content/uploads/2016/04/Park-Anza-Borrego-10.jpg" TargetMode="External"/><Relationship Id="rId1" Type="http://schemas.openxmlformats.org/officeDocument/2006/relationships/slideLayout" Target="../slideLayouts/slideLayout2.xml"/><Relationship Id="rId6" Type="http://schemas.openxmlformats.org/officeDocument/2006/relationships/hyperlink" Target="http://interesnyefakty.org/wp-content/uploads/2016/04/Park-Anza-Borrego-4.jpg" TargetMode="External"/><Relationship Id="rId11" Type="http://schemas.openxmlformats.org/officeDocument/2006/relationships/image" Target="../media/image76.jpeg"/><Relationship Id="rId5" Type="http://schemas.openxmlformats.org/officeDocument/2006/relationships/image" Target="../media/image73.jpeg"/><Relationship Id="rId10" Type="http://schemas.openxmlformats.org/officeDocument/2006/relationships/hyperlink" Target="http://interesnyefakty.org/wp-content/uploads/2016/04/Park-Anza-Borrego-8.jpg" TargetMode="External"/><Relationship Id="rId4" Type="http://schemas.openxmlformats.org/officeDocument/2006/relationships/hyperlink" Target="http://interesnyefakty.org/wp-content/uploads/2016/04/Park-Anza-Borrego-12.jpg" TargetMode="External"/><Relationship Id="rId9" Type="http://schemas.openxmlformats.org/officeDocument/2006/relationships/image" Target="../media/image75.jpeg"/></Relationships>
</file>

<file path=ppt/slides/_rels/slide1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interesnyefakty.org/zhivotnyi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interesnyefakty.org/wp-content/uploads/2016/05/8.-Interesnyie-faktyi-o-sobakah.jpg" TargetMode="External"/><Relationship Id="rId3" Type="http://schemas.openxmlformats.org/officeDocument/2006/relationships/image" Target="../media/image85.jpeg"/><Relationship Id="rId7" Type="http://schemas.openxmlformats.org/officeDocument/2006/relationships/image" Target="../media/image87.jpeg"/><Relationship Id="rId12" Type="http://schemas.openxmlformats.org/officeDocument/2006/relationships/image" Target="../media/image90.jpeg"/><Relationship Id="rId2" Type="http://schemas.openxmlformats.org/officeDocument/2006/relationships/hyperlink" Target="http://interesnyefakty.org/wp-content/uploads/2016/05/4.-Dzhek-rassel-terer-s-myachikom.jpg" TargetMode="External"/><Relationship Id="rId1" Type="http://schemas.openxmlformats.org/officeDocument/2006/relationships/slideLayout" Target="../slideLayouts/slideLayout2.xml"/><Relationship Id="rId6" Type="http://schemas.openxmlformats.org/officeDocument/2006/relationships/hyperlink" Target="http://interesnyefakty.org/wp-content/uploads/2016/05/1.-Bladhaund-.jpg" TargetMode="External"/><Relationship Id="rId11" Type="http://schemas.openxmlformats.org/officeDocument/2006/relationships/image" Target="../media/image89.jpeg"/><Relationship Id="rId5" Type="http://schemas.openxmlformats.org/officeDocument/2006/relationships/image" Target="../media/image86.jpeg"/><Relationship Id="rId10" Type="http://schemas.openxmlformats.org/officeDocument/2006/relationships/hyperlink" Target="http://interesnyefakty.org/wp-content/uploads/2016/05/3.-Pamyatnik-Predannosti-Tolyatti-Rossiya.jpg" TargetMode="External"/><Relationship Id="rId4" Type="http://schemas.openxmlformats.org/officeDocument/2006/relationships/hyperlink" Target="http://interesnyefakty.org/wp-content/uploads/2016/05/5.-Kitayskaya-hohlataya-sobaka.jpg" TargetMode="External"/><Relationship Id="rId9" Type="http://schemas.openxmlformats.org/officeDocument/2006/relationships/image" Target="../media/image88.jpeg"/></Relationships>
</file>

<file path=ppt/slides/_rels/slide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image" Target="../media/image93.png"/></Relationships>
</file>

<file path=ppt/slides/_rels/slide2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zagadky.net/wp-content/uploads/2013/10/images.jpg" TargetMode="Externa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2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9.jpeg"/><Relationship Id="rId7" Type="http://schemas.openxmlformats.org/officeDocument/2006/relationships/image" Target="../media/image103.jpeg"/><Relationship Id="rId2" Type="http://schemas.openxmlformats.org/officeDocument/2006/relationships/image" Target="../media/image98.jpeg"/><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2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hyperlink" Target="http://zagadky.net/wp-content/uploads/2013/10/images.jpg" TargetMode="Externa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eg"/></Relationships>
</file>

<file path=ppt/slides/_rels/slide28.xml.rels><?xml version="1.0" encoding="UTF-8" standalone="yes"?>
<Relationships xmlns="http://schemas.openxmlformats.org/package/2006/relationships"><Relationship Id="rId3" Type="http://schemas.openxmlformats.org/officeDocument/2006/relationships/image" Target="../media/image108.gif"/><Relationship Id="rId2" Type="http://schemas.openxmlformats.org/officeDocument/2006/relationships/image" Target="../media/image107.gif"/><Relationship Id="rId1" Type="http://schemas.openxmlformats.org/officeDocument/2006/relationships/slideLayout" Target="../slideLayouts/slideLayout7.xml"/><Relationship Id="rId6" Type="http://schemas.openxmlformats.org/officeDocument/2006/relationships/image" Target="../media/image111.gif"/><Relationship Id="rId5" Type="http://schemas.openxmlformats.org/officeDocument/2006/relationships/image" Target="../media/image110.gif"/><Relationship Id="rId4" Type="http://schemas.openxmlformats.org/officeDocument/2006/relationships/image" Target="../media/image10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774669" y="236291"/>
            <a:ext cx="9215502" cy="448075"/>
          </a:xfrm>
        </p:spPr>
        <p:txBody>
          <a:bodyPr>
            <a:normAutofit fontScale="90000"/>
          </a:bodyPr>
          <a:lstStyle/>
          <a:p>
            <a:pPr algn="ctr" eaLnBrk="1" hangingPunct="1">
              <a:lnSpc>
                <a:spcPct val="100000"/>
              </a:lnSpc>
              <a:defRPr/>
            </a:pPr>
            <a:r>
              <a:rPr lang="ru-RU" sz="1800" b="1" dirty="0" smtClean="0">
                <a:latin typeface="Times New Roman" pitchFamily="18" charset="0"/>
                <a:ea typeface="Aharoni"/>
                <a:cs typeface="Times New Roman" pitchFamily="18" charset="0"/>
              </a:rPr>
              <a:t>ГАЗЕТА ГУ «ЖОЛЫМБЕТСКАЯ  СРЕДНЯЯ ШКОЛА  №1»</a:t>
            </a:r>
            <a:r>
              <a:rPr lang="ru-RU" sz="1400" b="1" dirty="0" smtClean="0">
                <a:ea typeface="Aharoni"/>
                <a:cs typeface="Aharoni"/>
              </a:rPr>
              <a:t/>
            </a:r>
            <a:br>
              <a:rPr lang="ru-RU" sz="1400" b="1" dirty="0" smtClean="0">
                <a:ea typeface="Aharoni"/>
                <a:cs typeface="Aharoni"/>
              </a:rPr>
            </a:br>
            <a:endParaRPr lang="ru-RU" sz="1400" b="1" dirty="0" smtClean="0">
              <a:ea typeface="Aharoni"/>
              <a:cs typeface="Aharoni"/>
            </a:endParaRPr>
          </a:p>
        </p:txBody>
      </p:sp>
      <p:sp>
        <p:nvSpPr>
          <p:cNvPr id="4100" name="TextBox 1"/>
          <p:cNvSpPr txBox="1">
            <a:spLocks noChangeArrowheads="1"/>
          </p:cNvSpPr>
          <p:nvPr/>
        </p:nvSpPr>
        <p:spPr bwMode="auto">
          <a:xfrm>
            <a:off x="703230" y="565921"/>
            <a:ext cx="9215503" cy="984869"/>
          </a:xfrm>
          <a:prstGeom prst="rect">
            <a:avLst/>
          </a:prstGeom>
          <a:noFill/>
          <a:ln w="9525">
            <a:noFill/>
            <a:miter lim="800000"/>
            <a:headEnd/>
            <a:tailEnd/>
          </a:ln>
        </p:spPr>
        <p:txBody>
          <a:bodyPr wrap="square" lIns="91424" tIns="45712" rIns="91424" bIns="45712">
            <a:spAutoFit/>
          </a:bodyPr>
          <a:lstStyle/>
          <a:p>
            <a:pPr algn="ctr"/>
            <a:r>
              <a:rPr lang="ru-RU" sz="2900" b="1" u="sng" dirty="0" smtClean="0">
                <a:latin typeface="Times New Roman" pitchFamily="18" charset="0"/>
                <a:cs typeface="Times New Roman" pitchFamily="18" charset="0"/>
              </a:rPr>
              <a:t>Февраль 2017 </a:t>
            </a:r>
            <a:r>
              <a:rPr lang="ru-RU" sz="2900" b="1" u="sng" dirty="0">
                <a:latin typeface="Times New Roman" pitchFamily="18" charset="0"/>
                <a:cs typeface="Times New Roman" pitchFamily="18" charset="0"/>
              </a:rPr>
              <a:t>год.   </a:t>
            </a:r>
          </a:p>
          <a:p>
            <a:r>
              <a:rPr lang="ru-RU" sz="2900" b="1" u="sng" dirty="0">
                <a:latin typeface="Times New Roman" pitchFamily="18" charset="0"/>
                <a:cs typeface="Times New Roman" pitchFamily="18" charset="0"/>
              </a:rPr>
              <a:t> </a:t>
            </a:r>
          </a:p>
        </p:txBody>
      </p:sp>
      <p:sp>
        <p:nvSpPr>
          <p:cNvPr id="7" name="Прямоугольник 6"/>
          <p:cNvSpPr/>
          <p:nvPr/>
        </p:nvSpPr>
        <p:spPr>
          <a:xfrm>
            <a:off x="703230" y="1994681"/>
            <a:ext cx="5979505" cy="4247300"/>
          </a:xfrm>
          <a:prstGeom prst="rect">
            <a:avLst/>
          </a:prstGeom>
        </p:spPr>
        <p:txBody>
          <a:bodyPr wrap="square" lIns="91424" tIns="45712" rIns="91424" bIns="45712">
            <a:spAutoFit/>
          </a:bodyPr>
          <a:lstStyle/>
          <a:p>
            <a:r>
              <a:rPr lang="ru-RU" sz="1800" b="1" i="1" dirty="0" smtClean="0">
                <a:latin typeface="Times New Roman" pitchFamily="18" charset="0"/>
                <a:cs typeface="Times New Roman" pitchFamily="18" charset="0"/>
              </a:rPr>
              <a:t>Содержание номера:</a:t>
            </a:r>
          </a:p>
          <a:p>
            <a:r>
              <a:rPr lang="ru-RU" sz="1800" b="1" i="1" dirty="0" smtClean="0">
                <a:latin typeface="Times New Roman" pitchFamily="18" charset="0"/>
                <a:cs typeface="Times New Roman" pitchFamily="18" charset="0"/>
              </a:rPr>
              <a:t>Памятные даты                                                           2 стр.</a:t>
            </a:r>
          </a:p>
          <a:p>
            <a:pPr>
              <a:tabLst>
                <a:tab pos="6102861" algn="l"/>
              </a:tabLst>
            </a:pPr>
            <a:r>
              <a:rPr lang="ru-RU" sz="1800" b="1" i="1" dirty="0" err="1" smtClean="0">
                <a:latin typeface="Times New Roman" pitchFamily="18" charset="0"/>
                <a:cs typeface="Times New Roman" pitchFamily="18" charset="0"/>
              </a:rPr>
              <a:t>Профориентационный</a:t>
            </a:r>
            <a:r>
              <a:rPr lang="ru-RU" sz="1800" b="1" i="1" dirty="0" smtClean="0">
                <a:latin typeface="Times New Roman" pitchFamily="18" charset="0"/>
                <a:cs typeface="Times New Roman" pitchFamily="18" charset="0"/>
              </a:rPr>
              <a:t> час                                      3-4 стр.</a:t>
            </a:r>
          </a:p>
          <a:p>
            <a:pPr>
              <a:tabLst>
                <a:tab pos="6102861" algn="l"/>
              </a:tabLst>
            </a:pPr>
            <a:r>
              <a:rPr lang="ru-RU" sz="1800" b="1" i="1" dirty="0" smtClean="0">
                <a:latin typeface="Times New Roman" pitchFamily="18" charset="0"/>
                <a:cs typeface="Times New Roman" pitchFamily="18" charset="0"/>
              </a:rPr>
              <a:t>Внимательный пешеход                                           5-6 стр.</a:t>
            </a:r>
          </a:p>
          <a:p>
            <a:pPr>
              <a:tabLst>
                <a:tab pos="6102861" algn="l"/>
              </a:tabLst>
            </a:pPr>
            <a:r>
              <a:rPr lang="ru-RU" sz="1800" b="1" i="1" dirty="0" smtClean="0">
                <a:latin typeface="Times New Roman" pitchFamily="18" charset="0"/>
                <a:cs typeface="Times New Roman" pitchFamily="18" charset="0"/>
              </a:rPr>
              <a:t>Поэты и писатели Казахстана                              7-8 стр.</a:t>
            </a:r>
          </a:p>
          <a:p>
            <a:pPr>
              <a:tabLst>
                <a:tab pos="6102861" algn="l"/>
              </a:tabLst>
            </a:pPr>
            <a:r>
              <a:rPr lang="ru-RU" sz="1800" b="1" i="1" dirty="0" smtClean="0">
                <a:latin typeface="Times New Roman" pitchFamily="18" charset="0"/>
                <a:cs typeface="Times New Roman" pitchFamily="18" charset="0"/>
              </a:rPr>
              <a:t>Афганистан ты весь во мне                                   9-11 стр.                                                                          </a:t>
            </a:r>
          </a:p>
          <a:p>
            <a:pPr>
              <a:tabLst>
                <a:tab pos="6102861" algn="l"/>
              </a:tabLst>
            </a:pPr>
            <a:r>
              <a:rPr lang="ru-RU" sz="1800" b="1" i="1" dirty="0" smtClean="0">
                <a:latin typeface="Times New Roman" pitchFamily="18" charset="0"/>
                <a:cs typeface="Times New Roman" pitchFamily="18" charset="0"/>
              </a:rPr>
              <a:t>Казахские композиторы                                             12 стр.</a:t>
            </a:r>
          </a:p>
          <a:p>
            <a:pPr>
              <a:tabLst>
                <a:tab pos="6102861" algn="l"/>
              </a:tabLst>
            </a:pPr>
            <a:r>
              <a:rPr lang="ru-RU" sz="1800" b="1" i="1" dirty="0" smtClean="0">
                <a:latin typeface="Times New Roman" pitchFamily="18" charset="0"/>
                <a:ea typeface="Times New Roman" pitchFamily="18" charset="0"/>
                <a:cs typeface="Times New Roman" pitchFamily="18" charset="0"/>
              </a:rPr>
              <a:t>Лидер моей страны                                               13-14 стр.</a:t>
            </a:r>
            <a:endParaRPr lang="ru-RU" sz="1800" b="1" i="1" dirty="0" smtClean="0">
              <a:latin typeface="Times New Roman" pitchFamily="18" charset="0"/>
              <a:cs typeface="Times New Roman" pitchFamily="18" charset="0"/>
            </a:endParaRPr>
          </a:p>
          <a:p>
            <a:pPr>
              <a:tabLst>
                <a:tab pos="6102861" algn="l"/>
              </a:tabLst>
            </a:pPr>
            <a:r>
              <a:rPr lang="ru-RU" sz="1800" b="1" i="1" dirty="0" smtClean="0">
                <a:latin typeface="Times New Roman" pitchFamily="18" charset="0"/>
                <a:cs typeface="Times New Roman" pitchFamily="18" charset="0"/>
              </a:rPr>
              <a:t>Волшебный мир природы                                     15-17 стр.</a:t>
            </a:r>
            <a:r>
              <a:rPr lang="ru-RU" sz="1800" b="1" i="1" dirty="0" smtClean="0">
                <a:latin typeface="Times New Roman" pitchFamily="18" charset="0"/>
                <a:ea typeface="Times New Roman" pitchFamily="18" charset="0"/>
                <a:cs typeface="Times New Roman" pitchFamily="18" charset="0"/>
              </a:rPr>
              <a:t> </a:t>
            </a:r>
          </a:p>
          <a:p>
            <a:pPr>
              <a:tabLst>
                <a:tab pos="6102861" algn="l"/>
              </a:tabLst>
            </a:pPr>
            <a:r>
              <a:rPr lang="ru-RU" sz="1800" b="1" i="1" dirty="0" smtClean="0">
                <a:latin typeface="Times New Roman" pitchFamily="18" charset="0"/>
                <a:cs typeface="Times New Roman" pitchFamily="18" charset="0"/>
              </a:rPr>
              <a:t>Пожарная безопасность                                      18-20 стр.</a:t>
            </a:r>
          </a:p>
          <a:p>
            <a:pPr>
              <a:tabLst>
                <a:tab pos="6102861" algn="l"/>
              </a:tabLst>
            </a:pPr>
            <a:r>
              <a:rPr lang="ru-RU" sz="1800" b="1" i="1" dirty="0" smtClean="0">
                <a:latin typeface="Times New Roman" pitchFamily="18" charset="0"/>
                <a:ea typeface="Times New Roman" pitchFamily="18" charset="0"/>
                <a:cs typeface="Times New Roman" pitchFamily="18" charset="0"/>
              </a:rPr>
              <a:t>Интересные факты о собаках                            21-22</a:t>
            </a:r>
            <a:r>
              <a:rPr lang="ru-RU" sz="1800" b="1" i="1" dirty="0" smtClean="0">
                <a:latin typeface="Times New Roman" pitchFamily="18" charset="0"/>
                <a:cs typeface="Times New Roman" pitchFamily="18" charset="0"/>
              </a:rPr>
              <a:t> стр.</a:t>
            </a:r>
          </a:p>
          <a:p>
            <a:pPr>
              <a:tabLst>
                <a:tab pos="6102861" algn="l"/>
              </a:tabLst>
            </a:pPr>
            <a:r>
              <a:rPr lang="ru-RU" sz="1800" b="1" i="1" dirty="0" smtClean="0">
                <a:latin typeface="Times New Roman" pitchFamily="18" charset="0"/>
                <a:cs typeface="Times New Roman" pitchFamily="18" charset="0"/>
              </a:rPr>
              <a:t>Это интересно знать                                           23-24 стр.</a:t>
            </a:r>
          </a:p>
          <a:p>
            <a:pPr>
              <a:tabLst>
                <a:tab pos="6102861" algn="l"/>
              </a:tabLst>
            </a:pPr>
            <a:r>
              <a:rPr lang="ru-RU" sz="1800" b="1" i="1" dirty="0" smtClean="0">
                <a:latin typeface="Times New Roman" pitchFamily="18" charset="0"/>
                <a:ea typeface="Times New Roman" pitchFamily="18" charset="0"/>
                <a:cs typeface="Times New Roman" pitchFamily="18" charset="0"/>
              </a:rPr>
              <a:t>ЭКСПО – 2017                                                         25-26 стр.</a:t>
            </a:r>
          </a:p>
          <a:p>
            <a:pPr>
              <a:tabLst>
                <a:tab pos="6102861" algn="l"/>
              </a:tabLst>
            </a:pPr>
            <a:r>
              <a:rPr lang="ru-RU" sz="1800" b="1" i="1" smtClean="0">
                <a:latin typeface="Times New Roman" pitchFamily="18" charset="0"/>
                <a:cs typeface="Times New Roman" pitchFamily="18" charset="0"/>
              </a:rPr>
              <a:t>ЗОЖ                                                                               27 </a:t>
            </a:r>
            <a:r>
              <a:rPr lang="ru-RU" sz="1800" b="1" i="1" dirty="0" smtClean="0">
                <a:latin typeface="Times New Roman" pitchFamily="18" charset="0"/>
                <a:cs typeface="Times New Roman" pitchFamily="18" charset="0"/>
              </a:rPr>
              <a:t>стр.</a:t>
            </a:r>
          </a:p>
          <a:p>
            <a:pPr>
              <a:tabLst>
                <a:tab pos="6102861" algn="l"/>
              </a:tabLst>
            </a:pPr>
            <a:r>
              <a:rPr lang="ru-RU" sz="1800" b="1" i="1" dirty="0" smtClean="0">
                <a:latin typeface="Times New Roman" pitchFamily="18" charset="0"/>
                <a:cs typeface="Times New Roman" pitchFamily="18" charset="0"/>
              </a:rPr>
              <a:t>Страница редактора                                                  28 стр.</a:t>
            </a:r>
          </a:p>
        </p:txBody>
      </p:sp>
      <p:pic>
        <p:nvPicPr>
          <p:cNvPr id="1026" name="Picture 2" descr="C:\Documents and Settings\Admin\Мои документы\Фото 2016-2017 год\Оформление  День Независимости\SAM_4270.JPG"/>
          <p:cNvPicPr preferRelativeResize="0">
            <a:picLocks noChangeArrowheads="1"/>
          </p:cNvPicPr>
          <p:nvPr/>
        </p:nvPicPr>
        <p:blipFill>
          <a:blip r:embed="rId2" cstate="print"/>
          <a:srcRect/>
          <a:stretch>
            <a:fillRect/>
          </a:stretch>
        </p:blipFill>
        <p:spPr bwMode="auto">
          <a:xfrm>
            <a:off x="6766928" y="2126594"/>
            <a:ext cx="3230886" cy="3701894"/>
          </a:xfrm>
          <a:prstGeom prst="rect">
            <a:avLst/>
          </a:prstGeom>
          <a:noFill/>
        </p:spPr>
      </p:pic>
      <p:pic>
        <p:nvPicPr>
          <p:cNvPr id="8" name="Picture 2" descr="D:\ЖСШ №1 2016-2017 год\Школьная газета ЖСШ№1 2016-2017 год\Картинки\ehmblema.png"/>
          <p:cNvPicPr>
            <a:picLocks noChangeAspect="1" noChangeArrowheads="1"/>
          </p:cNvPicPr>
          <p:nvPr/>
        </p:nvPicPr>
        <p:blipFill>
          <a:blip r:embed="rId3"/>
          <a:srcRect/>
          <a:stretch>
            <a:fillRect/>
          </a:stretch>
        </p:blipFill>
        <p:spPr bwMode="auto">
          <a:xfrm>
            <a:off x="846106" y="1208863"/>
            <a:ext cx="9144064" cy="71438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Памятные даты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graphicFrame>
        <p:nvGraphicFramePr>
          <p:cNvPr id="3" name="Таблица 2"/>
          <p:cNvGraphicFramePr>
            <a:graphicFrameLocks noGrp="1"/>
          </p:cNvGraphicFramePr>
          <p:nvPr/>
        </p:nvGraphicFramePr>
        <p:xfrm>
          <a:off x="917544" y="1708929"/>
          <a:ext cx="9072626" cy="1962912"/>
        </p:xfrm>
        <a:graphic>
          <a:graphicData uri="http://schemas.openxmlformats.org/drawingml/2006/table">
            <a:tbl>
              <a:tblPr/>
              <a:tblGrid>
                <a:gridCol w="1000132"/>
                <a:gridCol w="8072494"/>
              </a:tblGrid>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1 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101 год </a:t>
                      </a:r>
                      <a:r>
                        <a:rPr lang="ru-RU" sz="1400" dirty="0">
                          <a:solidFill>
                            <a:srgbClr val="000000"/>
                          </a:solidFill>
                          <a:latin typeface="Times New Roman" pitchFamily="18" charset="0"/>
                          <a:ea typeface="Times New Roman"/>
                          <a:cs typeface="Times New Roman" pitchFamily="18" charset="0"/>
                        </a:rPr>
                        <a:t>(1916) со дня рождения </a:t>
                      </a:r>
                      <a:r>
                        <a:rPr lang="ru-RU" sz="1400" b="1" dirty="0" err="1">
                          <a:solidFill>
                            <a:srgbClr val="000000"/>
                          </a:solidFill>
                          <a:latin typeface="Times New Roman" pitchFamily="18" charset="0"/>
                          <a:ea typeface="Times New Roman"/>
                          <a:cs typeface="Times New Roman" pitchFamily="18" charset="0"/>
                        </a:rPr>
                        <a:t>Жандаева</a:t>
                      </a:r>
                      <a:r>
                        <a:rPr lang="ru-RU" sz="1400" b="1" dirty="0">
                          <a:solidFill>
                            <a:srgbClr val="000000"/>
                          </a:solidFill>
                          <a:latin typeface="Times New Roman" pitchFamily="18" charset="0"/>
                          <a:ea typeface="Times New Roman"/>
                          <a:cs typeface="Times New Roman" pitchFamily="18" charset="0"/>
                        </a:rPr>
                        <a:t> </a:t>
                      </a:r>
                      <a:r>
                        <a:rPr lang="ru-RU" sz="1400" b="1" dirty="0" err="1">
                          <a:solidFill>
                            <a:srgbClr val="000000"/>
                          </a:solidFill>
                          <a:latin typeface="Times New Roman" pitchFamily="18" charset="0"/>
                          <a:ea typeface="Times New Roman"/>
                          <a:cs typeface="Times New Roman" pitchFamily="18" charset="0"/>
                        </a:rPr>
                        <a:t>Мукатая</a:t>
                      </a:r>
                      <a:r>
                        <a:rPr lang="ru-RU" sz="1400" dirty="0">
                          <a:solidFill>
                            <a:srgbClr val="000000"/>
                          </a:solidFill>
                          <a:latin typeface="Times New Roman" pitchFamily="18" charset="0"/>
                          <a:ea typeface="Times New Roman"/>
                          <a:cs typeface="Times New Roman" pitchFamily="18" charset="0"/>
                        </a:rPr>
                        <a:t> – ученого геоморфолога, доктора географических наук, профессора, Заслуженного деятеля науки Казахстана.</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9 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86 </a:t>
                      </a:r>
                      <a:r>
                        <a:rPr lang="ru-RU" sz="1400" dirty="0">
                          <a:solidFill>
                            <a:srgbClr val="000000"/>
                          </a:solidFill>
                          <a:latin typeface="Times New Roman" pitchFamily="18" charset="0"/>
                          <a:ea typeface="Times New Roman"/>
                          <a:cs typeface="Times New Roman" pitchFamily="18" charset="0"/>
                        </a:rPr>
                        <a:t>лет со дня рождения поэта </a:t>
                      </a:r>
                      <a:r>
                        <a:rPr lang="ru-RU" sz="1400" b="1" dirty="0" err="1">
                          <a:solidFill>
                            <a:srgbClr val="000000"/>
                          </a:solidFill>
                          <a:latin typeface="Times New Roman" pitchFamily="18" charset="0"/>
                          <a:ea typeface="Times New Roman"/>
                          <a:cs typeface="Times New Roman" pitchFamily="18" charset="0"/>
                        </a:rPr>
                        <a:t>Мукагали</a:t>
                      </a:r>
                      <a:r>
                        <a:rPr lang="ru-RU" sz="1400" b="1" dirty="0">
                          <a:solidFill>
                            <a:srgbClr val="000000"/>
                          </a:solidFill>
                          <a:latin typeface="Times New Roman" pitchFamily="18" charset="0"/>
                          <a:ea typeface="Times New Roman"/>
                          <a:cs typeface="Times New Roman" pitchFamily="18" charset="0"/>
                        </a:rPr>
                        <a:t> </a:t>
                      </a:r>
                      <a:r>
                        <a:rPr lang="ru-RU" sz="1400" b="1" dirty="0" err="1">
                          <a:solidFill>
                            <a:srgbClr val="000000"/>
                          </a:solidFill>
                          <a:latin typeface="Times New Roman" pitchFamily="18" charset="0"/>
                          <a:ea typeface="Times New Roman"/>
                          <a:cs typeface="Times New Roman" pitchFamily="18" charset="0"/>
                        </a:rPr>
                        <a:t>Макатаева</a:t>
                      </a:r>
                      <a:r>
                        <a:rPr lang="ru-RU" sz="1400" dirty="0">
                          <a:solidFill>
                            <a:srgbClr val="000000"/>
                          </a:solidFill>
                          <a:latin typeface="Times New Roman" pitchFamily="18" charset="0"/>
                          <a:ea typeface="Times New Roman"/>
                          <a:cs typeface="Times New Roman" pitchFamily="18" charset="0"/>
                        </a:rPr>
                        <a:t> (1931-1976).</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10февраля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81 год </a:t>
                      </a:r>
                      <a:r>
                        <a:rPr lang="ru-RU" sz="1400" dirty="0">
                          <a:solidFill>
                            <a:srgbClr val="000000"/>
                          </a:solidFill>
                          <a:latin typeface="Times New Roman" pitchFamily="18" charset="0"/>
                          <a:ea typeface="Times New Roman"/>
                          <a:cs typeface="Times New Roman" pitchFamily="18" charset="0"/>
                        </a:rPr>
                        <a:t>со дня рождения казахского писателя, драматурга </a:t>
                      </a:r>
                      <a:r>
                        <a:rPr lang="ru-RU" sz="1400" b="1" dirty="0">
                          <a:solidFill>
                            <a:srgbClr val="000000"/>
                          </a:solidFill>
                          <a:latin typeface="Times New Roman" pitchFamily="18" charset="0"/>
                          <a:ea typeface="Times New Roman"/>
                          <a:cs typeface="Times New Roman" pitchFamily="18" charset="0"/>
                        </a:rPr>
                        <a:t>Бека </a:t>
                      </a:r>
                      <a:r>
                        <a:rPr lang="ru-RU" sz="1400" b="1" dirty="0" err="1" smtClean="0">
                          <a:solidFill>
                            <a:srgbClr val="000000"/>
                          </a:solidFill>
                          <a:latin typeface="Times New Roman" pitchFamily="18" charset="0"/>
                          <a:ea typeface="Times New Roman"/>
                          <a:cs typeface="Times New Roman" pitchFamily="18" charset="0"/>
                        </a:rPr>
                        <a:t>Тогисбаева</a:t>
                      </a:r>
                      <a:r>
                        <a:rPr lang="ru-RU" sz="1400" b="1" baseline="0" dirty="0" smtClean="0">
                          <a:solidFill>
                            <a:srgbClr val="000000"/>
                          </a:solidFill>
                          <a:latin typeface="Times New Roman" pitchFamily="18" charset="0"/>
                          <a:ea typeface="Times New Roman"/>
                          <a:cs typeface="Times New Roman" pitchFamily="18" charset="0"/>
                        </a:rPr>
                        <a:t> (</a:t>
                      </a:r>
                      <a:r>
                        <a:rPr lang="ru-RU" sz="1400" dirty="0" smtClean="0">
                          <a:solidFill>
                            <a:srgbClr val="000000"/>
                          </a:solidFill>
                          <a:latin typeface="Times New Roman" pitchFamily="18" charset="0"/>
                          <a:ea typeface="Times New Roman"/>
                          <a:cs typeface="Times New Roman" pitchFamily="18" charset="0"/>
                        </a:rPr>
                        <a:t>1936</a:t>
                      </a:r>
                      <a:r>
                        <a:rPr lang="ru-RU" sz="1400" dirty="0">
                          <a:solidFill>
                            <a:srgbClr val="000000"/>
                          </a:solidFill>
                          <a:latin typeface="Times New Roman" pitchFamily="18" charset="0"/>
                          <a:ea typeface="Times New Roman"/>
                          <a:cs typeface="Times New Roman" pitchFamily="18" charset="0"/>
                        </a:rPr>
                        <a:t>).</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22февраля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71 год </a:t>
                      </a:r>
                      <a:r>
                        <a:rPr lang="ru-RU" sz="1400" dirty="0">
                          <a:solidFill>
                            <a:srgbClr val="000000"/>
                          </a:solidFill>
                          <a:latin typeface="Times New Roman" pitchFamily="18" charset="0"/>
                          <a:ea typeface="Times New Roman"/>
                          <a:cs typeface="Times New Roman" pitchFamily="18" charset="0"/>
                        </a:rPr>
                        <a:t>(1946) со дня рождения </a:t>
                      </a:r>
                      <a:r>
                        <a:rPr lang="ru-RU" sz="1400" b="1" dirty="0" err="1">
                          <a:solidFill>
                            <a:srgbClr val="000000"/>
                          </a:solidFill>
                          <a:latin typeface="Times New Roman" pitchFamily="18" charset="0"/>
                          <a:ea typeface="Times New Roman"/>
                          <a:cs typeface="Times New Roman" pitchFamily="18" charset="0"/>
                        </a:rPr>
                        <a:t>Айтхожиной</a:t>
                      </a:r>
                      <a:r>
                        <a:rPr lang="ru-RU" sz="1400" b="1" dirty="0">
                          <a:solidFill>
                            <a:srgbClr val="000000"/>
                          </a:solidFill>
                          <a:latin typeface="Times New Roman" pitchFamily="18" charset="0"/>
                          <a:ea typeface="Times New Roman"/>
                          <a:cs typeface="Times New Roman" pitchFamily="18" charset="0"/>
                        </a:rPr>
                        <a:t> </a:t>
                      </a:r>
                      <a:r>
                        <a:rPr lang="ru-RU" sz="1400" b="1" dirty="0" err="1">
                          <a:solidFill>
                            <a:srgbClr val="000000"/>
                          </a:solidFill>
                          <a:latin typeface="Times New Roman" pitchFamily="18" charset="0"/>
                          <a:ea typeface="Times New Roman"/>
                          <a:cs typeface="Times New Roman" pitchFamily="18" charset="0"/>
                        </a:rPr>
                        <a:t>Нагимы</a:t>
                      </a:r>
                      <a:r>
                        <a:rPr lang="ru-RU" sz="1400" b="1" dirty="0">
                          <a:solidFill>
                            <a:srgbClr val="000000"/>
                          </a:solidFill>
                          <a:latin typeface="Times New Roman" pitchFamily="18" charset="0"/>
                          <a:ea typeface="Times New Roman"/>
                          <a:cs typeface="Times New Roman" pitchFamily="18" charset="0"/>
                        </a:rPr>
                        <a:t> </a:t>
                      </a:r>
                      <a:r>
                        <a:rPr lang="ru-RU" sz="1400" dirty="0">
                          <a:solidFill>
                            <a:srgbClr val="000000"/>
                          </a:solidFill>
                          <a:latin typeface="Times New Roman" pitchFamily="18" charset="0"/>
                          <a:ea typeface="Times New Roman"/>
                          <a:cs typeface="Times New Roman" pitchFamily="18" charset="0"/>
                        </a:rPr>
                        <a:t>– ученого, доктора биологических наук, профессора.</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22февраля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76 </a:t>
                      </a:r>
                      <a:r>
                        <a:rPr lang="ru-RU" sz="1400" dirty="0">
                          <a:solidFill>
                            <a:srgbClr val="000000"/>
                          </a:solidFill>
                          <a:latin typeface="Times New Roman" pitchFamily="18" charset="0"/>
                          <a:ea typeface="Times New Roman"/>
                          <a:cs typeface="Times New Roman" pitchFamily="18" charset="0"/>
                        </a:rPr>
                        <a:t>лет со дня рождения писателя </a:t>
                      </a:r>
                      <a:r>
                        <a:rPr lang="ru-RU" sz="1400" b="1" dirty="0" err="1">
                          <a:solidFill>
                            <a:srgbClr val="000000"/>
                          </a:solidFill>
                          <a:latin typeface="Times New Roman" pitchFamily="18" charset="0"/>
                          <a:ea typeface="Times New Roman"/>
                          <a:cs typeface="Times New Roman" pitchFamily="18" charset="0"/>
                        </a:rPr>
                        <a:t>Бексултана</a:t>
                      </a:r>
                      <a:r>
                        <a:rPr lang="ru-RU" sz="1400" b="1" dirty="0">
                          <a:solidFill>
                            <a:srgbClr val="000000"/>
                          </a:solidFill>
                          <a:latin typeface="Times New Roman" pitchFamily="18" charset="0"/>
                          <a:ea typeface="Times New Roman"/>
                          <a:cs typeface="Times New Roman" pitchFamily="18" charset="0"/>
                        </a:rPr>
                        <a:t> </a:t>
                      </a:r>
                      <a:r>
                        <a:rPr lang="ru-RU" sz="1400" b="1" dirty="0" err="1">
                          <a:solidFill>
                            <a:srgbClr val="000000"/>
                          </a:solidFill>
                          <a:latin typeface="Times New Roman" pitchFamily="18" charset="0"/>
                          <a:ea typeface="Times New Roman"/>
                          <a:cs typeface="Times New Roman" pitchFamily="18" charset="0"/>
                        </a:rPr>
                        <a:t>Нуржекеева</a:t>
                      </a:r>
                      <a:r>
                        <a:rPr lang="ru-RU" sz="1400" dirty="0">
                          <a:solidFill>
                            <a:srgbClr val="000000"/>
                          </a:solidFill>
                          <a:latin typeface="Times New Roman" pitchFamily="18" charset="0"/>
                          <a:ea typeface="Times New Roman"/>
                          <a:cs typeface="Times New Roman" pitchFamily="18" charset="0"/>
                        </a:rPr>
                        <a:t> (1941).</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lang="ru-RU" sz="1400" dirty="0">
                          <a:solidFill>
                            <a:srgbClr val="000000"/>
                          </a:solidFill>
                          <a:latin typeface="Times New Roman" pitchFamily="18" charset="0"/>
                          <a:ea typeface="Times New Roman"/>
                          <a:cs typeface="Times New Roman" pitchFamily="18" charset="0"/>
                        </a:rPr>
                        <a:t>28февраля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171 год </a:t>
                      </a:r>
                      <a:r>
                        <a:rPr lang="ru-RU" sz="1400" dirty="0">
                          <a:solidFill>
                            <a:srgbClr val="000000"/>
                          </a:solidFill>
                          <a:latin typeface="Times New Roman" pitchFamily="18" charset="0"/>
                          <a:ea typeface="Times New Roman"/>
                          <a:cs typeface="Times New Roman" pitchFamily="18" charset="0"/>
                        </a:rPr>
                        <a:t>со дня рождения народного акына </a:t>
                      </a:r>
                      <a:r>
                        <a:rPr lang="ru-RU" sz="1400" b="1" dirty="0">
                          <a:solidFill>
                            <a:srgbClr val="000000"/>
                          </a:solidFill>
                          <a:latin typeface="Times New Roman" pitchFamily="18" charset="0"/>
                          <a:ea typeface="Times New Roman"/>
                          <a:cs typeface="Times New Roman" pitchFamily="18" charset="0"/>
                        </a:rPr>
                        <a:t>Жамбыла </a:t>
                      </a:r>
                      <a:r>
                        <a:rPr lang="ru-RU" sz="1400" b="1" dirty="0" err="1">
                          <a:solidFill>
                            <a:srgbClr val="000000"/>
                          </a:solidFill>
                          <a:latin typeface="Times New Roman" pitchFamily="18" charset="0"/>
                          <a:ea typeface="Times New Roman"/>
                          <a:cs typeface="Times New Roman" pitchFamily="18" charset="0"/>
                        </a:rPr>
                        <a:t>Жабаева</a:t>
                      </a:r>
                      <a:r>
                        <a:rPr lang="ru-RU" sz="1400" dirty="0">
                          <a:solidFill>
                            <a:srgbClr val="000000"/>
                          </a:solidFill>
                          <a:latin typeface="Times New Roman" pitchFamily="18" charset="0"/>
                          <a:ea typeface="Times New Roman"/>
                          <a:cs typeface="Times New Roman" pitchFamily="18" charset="0"/>
                        </a:rPr>
                        <a:t> (1846-1945).</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2"/>
          <p:cNvSpPr>
            <a:spLocks noChangeArrowheads="1"/>
          </p:cNvSpPr>
          <p:nvPr/>
        </p:nvSpPr>
        <p:spPr bwMode="auto">
          <a:xfrm>
            <a:off x="917544" y="1208863"/>
            <a:ext cx="907262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Казахстан</a:t>
            </a:r>
          </a:p>
        </p:txBody>
      </p:sp>
      <p:sp>
        <p:nvSpPr>
          <p:cNvPr id="7" name="Rectangle 2"/>
          <p:cNvSpPr>
            <a:spLocks noChangeArrowheads="1"/>
          </p:cNvSpPr>
          <p:nvPr/>
        </p:nvSpPr>
        <p:spPr bwMode="auto">
          <a:xfrm>
            <a:off x="917544" y="3852069"/>
            <a:ext cx="907262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Times New Roman" pitchFamily="18" charset="0"/>
                <a:cs typeface="Times New Roman" pitchFamily="18" charset="0"/>
              </a:rPr>
              <a:t>Россия</a:t>
            </a:r>
          </a:p>
        </p:txBody>
      </p:sp>
      <p:graphicFrame>
        <p:nvGraphicFramePr>
          <p:cNvPr id="8" name="Таблица 7"/>
          <p:cNvGraphicFramePr>
            <a:graphicFrameLocks noGrp="1"/>
          </p:cNvGraphicFramePr>
          <p:nvPr/>
        </p:nvGraphicFramePr>
        <p:xfrm>
          <a:off x="917544" y="4280697"/>
          <a:ext cx="9072626" cy="1296924"/>
        </p:xfrm>
        <a:graphic>
          <a:graphicData uri="http://schemas.openxmlformats.org/drawingml/2006/table">
            <a:tbl>
              <a:tblPr/>
              <a:tblGrid>
                <a:gridCol w="1000132"/>
                <a:gridCol w="8072494"/>
              </a:tblGrid>
              <a:tr h="0">
                <a:tc>
                  <a:txBody>
                    <a:bodyPr/>
                    <a:lstStyle/>
                    <a:p>
                      <a:pPr>
                        <a:lnSpc>
                          <a:spcPct val="115000"/>
                        </a:lnSpc>
                        <a:spcAft>
                          <a:spcPts val="0"/>
                        </a:spcAft>
                      </a:pPr>
                      <a:r>
                        <a:rPr lang="ru-RU" sz="1400" dirty="0" smtClean="0">
                          <a:solidFill>
                            <a:srgbClr val="000000"/>
                          </a:solidFill>
                          <a:latin typeface="Times New Roman" pitchFamily="18" charset="0"/>
                          <a:ea typeface="Times New Roman"/>
                          <a:cs typeface="Times New Roman" pitchFamily="18" charset="0"/>
                        </a:rPr>
                        <a:t>2 </a:t>
                      </a:r>
                      <a:r>
                        <a:rPr lang="ru-RU" sz="1400" dirty="0">
                          <a:solidFill>
                            <a:srgbClr val="000000"/>
                          </a:solidFill>
                          <a:latin typeface="Times New Roman" pitchFamily="18" charset="0"/>
                          <a:ea typeface="Times New Roman"/>
                          <a:cs typeface="Times New Roman" pitchFamily="18" charset="0"/>
                        </a:rPr>
                        <a:t>февраля</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a:lnSpc>
                          <a:spcPct val="115000"/>
                        </a:lnSpc>
                        <a:spcAft>
                          <a:spcPts val="0"/>
                        </a:spcAf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40 лет (1977 г.) отмечает музыкант, композитор, певица, посол доброй воли ЮНИСЕФ </a:t>
                      </a:r>
                      <a:r>
                        <a:rPr kumimoji="0" lang="ru-RU" sz="1400" b="0" i="0" u="none" strike="noStrike" cap="none" normalizeH="0" baseline="0" dirty="0" smtClean="0">
                          <a:ln>
                            <a:noFill/>
                          </a:ln>
                          <a:solidFill>
                            <a:schemeClr val="tx1"/>
                          </a:solidFill>
                          <a:effectLst/>
                          <a:latin typeface="+mn-lt"/>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Шакира</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 февраля </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marR="0" lvl="0" indent="0" algn="l" defTabSz="1043056" rtl="0" eaLnBrk="1" fontAlgn="auto" latinLnBrk="0" hangingPunct="1">
                        <a:lnSpc>
                          <a:spcPct val="115000"/>
                        </a:lnSpc>
                        <a:spcBef>
                          <a:spcPts val="0"/>
                        </a:spcBef>
                        <a:spcAft>
                          <a:spcPts val="0"/>
                        </a:spcAft>
                        <a:buClrTx/>
                        <a:buSzTx/>
                        <a:buFontTx/>
                        <a:buNone/>
                        <a:tabLst/>
                        <a:defRPr/>
                      </a:pPr>
                      <a:r>
                        <a:rPr lang="ru-RU" sz="1400" dirty="0" smtClean="0">
                          <a:solidFill>
                            <a:srgbClr val="000000"/>
                          </a:solidFill>
                          <a:latin typeface="Times New Roman" pitchFamily="18" charset="0"/>
                          <a:ea typeface="Times New Roman"/>
                          <a:cs typeface="Times New Roman" pitchFamily="18" charset="0"/>
                        </a:rPr>
                        <a:t>40 </a:t>
                      </a:r>
                      <a:r>
                        <a:rPr lang="ru-RU" sz="1400" dirty="0">
                          <a:solidFill>
                            <a:srgbClr val="000000"/>
                          </a:solidFill>
                          <a:latin typeface="Times New Roman" pitchFamily="18" charset="0"/>
                          <a:ea typeface="Times New Roman"/>
                          <a:cs typeface="Times New Roman" pitchFamily="18" charset="0"/>
                        </a:rPr>
                        <a:t>лет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(1977 г.)</a:t>
                      </a:r>
                      <a:r>
                        <a:rPr kumimoji="0" lang="ru-RU" sz="10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отмечает вокалист, гитарист,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клавишник</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один из основателей группы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Linkin</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Park</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mn-lt"/>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Майк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Шинода</a:t>
                      </a: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 февраля </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marR="0" lvl="0" indent="0" algn="l" defTabSz="1043056" rtl="0" eaLnBrk="1" fontAlgn="auto" latinLnBrk="0" hangingPunct="1">
                        <a:lnSpc>
                          <a:spcPct val="115000"/>
                        </a:lnSpc>
                        <a:spcBef>
                          <a:spcPts val="0"/>
                        </a:spcBef>
                        <a:spcAft>
                          <a:spcPts val="0"/>
                        </a:spcAft>
                        <a:buClrTx/>
                        <a:buSzTx/>
                        <a:buFontTx/>
                        <a:buNone/>
                        <a:tabLst/>
                        <a:defRPr/>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30 лет (1987 г.)</a:t>
                      </a:r>
                      <a:r>
                        <a:rPr kumimoji="0" lang="ru-RU" sz="10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отмечает певица Юлия Савичева </a:t>
                      </a:r>
                      <a:endParaRPr lang="ru-RU" sz="1400" dirty="0" smtClean="0">
                        <a:solidFill>
                          <a:srgbClr val="000000"/>
                        </a:solidFill>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21 февраля </a:t>
                      </a:r>
                      <a:endParaRPr lang="ru-RU" sz="1400"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marR="0" lvl="0" indent="0" algn="l" defTabSz="1043056" rtl="0" eaLnBrk="1" fontAlgn="auto" latinLnBrk="0" hangingPunct="1">
                        <a:lnSpc>
                          <a:spcPct val="115000"/>
                        </a:lnSpc>
                        <a:spcBef>
                          <a:spcPts val="0"/>
                        </a:spcBef>
                        <a:spcAft>
                          <a:spcPts val="0"/>
                        </a:spcAft>
                        <a:buClrTx/>
                        <a:buSzTx/>
                        <a:buFontTx/>
                        <a:buNone/>
                        <a:tabLst/>
                        <a:defRPr/>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60 лет (1957 г.)</a:t>
                      </a:r>
                      <a:r>
                        <a:rPr kumimoji="0" lang="ru-RU" sz="1800" b="0" i="0" u="none" strike="noStrike" cap="none" normalizeH="0" baseline="0" dirty="0" smtClean="0">
                          <a:ln>
                            <a:noFill/>
                          </a:ln>
                          <a:solidFill>
                            <a:schemeClr val="tx1"/>
                          </a:solidFill>
                          <a:effectLst/>
                          <a:latin typeface="Arial" pitchFamily="34"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отмечает народный артист РФ, вокалист группы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Любэ</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mn-lt"/>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Николай Расторгуев</a:t>
                      </a:r>
                      <a:endParaRPr lang="ru-RU" sz="1400" dirty="0">
                        <a:latin typeface="Times New Roman" pitchFamily="18" charset="0"/>
                        <a:ea typeface="Times New Roman"/>
                        <a:cs typeface="Times New Roman"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1441" name="Picture 1" descr="E:\ЖСШ №1 2016-2017 год\Школьная газета ЖСШ№1 2016-2017 год\Материал для газеты\images (3).jpg"/>
          <p:cNvPicPr>
            <a:picLocks noChangeAspect="1" noChangeArrowheads="1"/>
          </p:cNvPicPr>
          <p:nvPr/>
        </p:nvPicPr>
        <p:blipFill>
          <a:blip r:embed="rId2"/>
          <a:srcRect/>
          <a:stretch>
            <a:fillRect/>
          </a:stretch>
        </p:blipFill>
        <p:spPr bwMode="auto">
          <a:xfrm>
            <a:off x="1489048" y="5780895"/>
            <a:ext cx="1824987" cy="1214446"/>
          </a:xfrm>
          <a:prstGeom prst="rect">
            <a:avLst/>
          </a:prstGeom>
          <a:noFill/>
        </p:spPr>
      </p:pic>
      <p:pic>
        <p:nvPicPr>
          <p:cNvPr id="61442" name="Picture 2" descr="E:\ЖСШ №1 2016-2017 год\Школьная газета ЖСШ№1 2016-2017 год\Материал для газеты\images (5).jpg"/>
          <p:cNvPicPr>
            <a:picLocks noChangeAspect="1" noChangeArrowheads="1"/>
          </p:cNvPicPr>
          <p:nvPr/>
        </p:nvPicPr>
        <p:blipFill>
          <a:blip r:embed="rId3"/>
          <a:srcRect/>
          <a:stretch>
            <a:fillRect/>
          </a:stretch>
        </p:blipFill>
        <p:spPr bwMode="auto">
          <a:xfrm>
            <a:off x="4203692" y="5780895"/>
            <a:ext cx="3381375" cy="135255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8" name="Rectangle 8"/>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9875" algn="l"/>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69" name="Rectangle 9"/>
          <p:cNvSpPr>
            <a:spLocks noChangeArrowheads="1"/>
          </p:cNvSpPr>
          <p:nvPr/>
        </p:nvSpPr>
        <p:spPr bwMode="auto">
          <a:xfrm>
            <a:off x="0" y="45720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0970" name="Rectangle 10"/>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1" name="Rectangle 11"/>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2" name="Rectangle 12"/>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0973" name="Rectangle 13"/>
          <p:cNvSpPr>
            <a:spLocks noChangeArrowheads="1"/>
          </p:cNvSpPr>
          <p:nvPr/>
        </p:nvSpPr>
        <p:spPr bwMode="auto">
          <a:xfrm>
            <a:off x="-53975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0"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Профориентационный</a:t>
            </a:r>
            <a:r>
              <a:rPr lang="ru-RU" sz="4100" b="1" dirty="0" smtClean="0">
                <a:solidFill>
                  <a:srgbClr val="002060"/>
                </a:solidFill>
                <a:latin typeface="Times New Roman" pitchFamily="18" charset="0"/>
                <a:cs typeface="Times New Roman" pitchFamily="18" charset="0"/>
              </a:rPr>
              <a:t> час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11" name="Рисунок 10" descr="H:\prof.gif"/>
          <p:cNvPicPr preferRelativeResize="0"/>
          <p:nvPr/>
        </p:nvPicPr>
        <p:blipFill>
          <a:blip r:embed="rId2"/>
          <a:srcRect/>
          <a:stretch>
            <a:fillRect/>
          </a:stretch>
        </p:blipFill>
        <p:spPr bwMode="auto">
          <a:xfrm>
            <a:off x="917544" y="1280301"/>
            <a:ext cx="7072362" cy="5572164"/>
          </a:xfrm>
          <a:prstGeom prst="rect">
            <a:avLst/>
          </a:prstGeom>
          <a:noFill/>
          <a:ln w="9525">
            <a:noFill/>
            <a:miter lim="800000"/>
            <a:headEnd/>
            <a:tailEnd/>
          </a:ln>
        </p:spPr>
      </p:pic>
      <p:pic>
        <p:nvPicPr>
          <p:cNvPr id="60418" name="Picture 2" descr="E:\ЖСШ №1 2016-2017 год\Школьная газета ЖСШ№1 2016-2017 год\Материал для газеты\nasha_zemly_2.jpg"/>
          <p:cNvPicPr>
            <a:picLocks noChangeAspect="1" noChangeArrowheads="1"/>
          </p:cNvPicPr>
          <p:nvPr/>
        </p:nvPicPr>
        <p:blipFill>
          <a:blip r:embed="rId3"/>
          <a:srcRect/>
          <a:stretch>
            <a:fillRect/>
          </a:stretch>
        </p:blipFill>
        <p:spPr bwMode="auto">
          <a:xfrm>
            <a:off x="8132782" y="3566318"/>
            <a:ext cx="1894987" cy="1928826"/>
          </a:xfrm>
          <a:prstGeom prst="rect">
            <a:avLst/>
          </a:prstGeom>
          <a:noFill/>
        </p:spPr>
      </p:pic>
      <p:pic>
        <p:nvPicPr>
          <p:cNvPr id="60419" name="Picture 3" descr="E:\ЖСШ №1 2016-2017 год\Школьная газета ЖСШ№1 2016-2017 год\Профессии\file295.png"/>
          <p:cNvPicPr>
            <a:picLocks noChangeAspect="1" noChangeArrowheads="1"/>
          </p:cNvPicPr>
          <p:nvPr/>
        </p:nvPicPr>
        <p:blipFill>
          <a:blip r:embed="rId4"/>
          <a:srcRect/>
          <a:stretch>
            <a:fillRect/>
          </a:stretch>
        </p:blipFill>
        <p:spPr bwMode="auto">
          <a:xfrm>
            <a:off x="8132782" y="1280301"/>
            <a:ext cx="1840719" cy="1865482"/>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descr="D:\ЖСШ №1 2016-2017 год\Школьная газета ЖСШ№1 2016-2017 год\Профессии\file1736.wmf"/>
          <p:cNvPicPr preferRelativeResize="0">
            <a:picLocks noChangeArrowheads="1"/>
          </p:cNvPicPr>
          <p:nvPr/>
        </p:nvPicPr>
        <p:blipFill>
          <a:blip r:embed="rId2"/>
          <a:srcRect/>
          <a:stretch>
            <a:fillRect/>
          </a:stretch>
        </p:blipFill>
        <p:spPr bwMode="auto">
          <a:xfrm>
            <a:off x="988982" y="1137425"/>
            <a:ext cx="1440000" cy="1440000"/>
          </a:xfrm>
          <a:prstGeom prst="rect">
            <a:avLst/>
          </a:prstGeom>
          <a:noFill/>
        </p:spPr>
      </p:pic>
      <p:pic>
        <p:nvPicPr>
          <p:cNvPr id="27650" name="Picture 2" descr="D:\ЖСШ №1 2016-2017 год\Школьная газета ЖСШ№1 2016-2017 год\Профессии\file1816.wmf"/>
          <p:cNvPicPr preferRelativeResize="0">
            <a:picLocks noChangeArrowheads="1"/>
          </p:cNvPicPr>
          <p:nvPr/>
        </p:nvPicPr>
        <p:blipFill>
          <a:blip r:embed="rId3"/>
          <a:srcRect/>
          <a:stretch>
            <a:fillRect/>
          </a:stretch>
        </p:blipFill>
        <p:spPr bwMode="auto">
          <a:xfrm>
            <a:off x="2917808" y="4495011"/>
            <a:ext cx="1440000" cy="1440000"/>
          </a:xfrm>
          <a:prstGeom prst="rect">
            <a:avLst/>
          </a:prstGeom>
          <a:noFill/>
        </p:spPr>
      </p:pic>
      <p:pic>
        <p:nvPicPr>
          <p:cNvPr id="27651" name="Picture 3" descr="D:\ЖСШ №1 2016-2017 год\Школьная газета ЖСШ№1 2016-2017 год\Профессии\file1431.wmf"/>
          <p:cNvPicPr preferRelativeResize="0">
            <a:picLocks noChangeArrowheads="1"/>
          </p:cNvPicPr>
          <p:nvPr/>
        </p:nvPicPr>
        <p:blipFill>
          <a:blip r:embed="rId4"/>
          <a:srcRect/>
          <a:stretch>
            <a:fillRect/>
          </a:stretch>
        </p:blipFill>
        <p:spPr bwMode="auto">
          <a:xfrm>
            <a:off x="1774800" y="2780499"/>
            <a:ext cx="1440000" cy="1440000"/>
          </a:xfrm>
          <a:prstGeom prst="rect">
            <a:avLst/>
          </a:prstGeom>
          <a:noFill/>
        </p:spPr>
      </p:pic>
      <p:pic>
        <p:nvPicPr>
          <p:cNvPr id="27652" name="Picture 4" descr="D:\ЖСШ №1 2016-2017 год\Школьная газета ЖСШ№1 2016-2017 год\Профессии\file1381.wmf"/>
          <p:cNvPicPr preferRelativeResize="0">
            <a:picLocks noChangeArrowheads="1"/>
          </p:cNvPicPr>
          <p:nvPr/>
        </p:nvPicPr>
        <p:blipFill>
          <a:blip r:embed="rId5"/>
          <a:srcRect/>
          <a:stretch>
            <a:fillRect/>
          </a:stretch>
        </p:blipFill>
        <p:spPr bwMode="auto">
          <a:xfrm>
            <a:off x="4918072" y="4566449"/>
            <a:ext cx="1440000" cy="1440000"/>
          </a:xfrm>
          <a:prstGeom prst="rect">
            <a:avLst/>
          </a:prstGeom>
          <a:noFill/>
        </p:spPr>
      </p:pic>
      <p:pic>
        <p:nvPicPr>
          <p:cNvPr id="27653" name="Picture 5" descr="D:\ЖСШ №1 2016-2017 год\Школьная газета ЖСШ№1 2016-2017 год\Профессии\file1373.wmf"/>
          <p:cNvPicPr preferRelativeResize="0">
            <a:picLocks noChangeArrowheads="1"/>
          </p:cNvPicPr>
          <p:nvPr/>
        </p:nvPicPr>
        <p:blipFill>
          <a:blip r:embed="rId6"/>
          <a:srcRect/>
          <a:stretch>
            <a:fillRect/>
          </a:stretch>
        </p:blipFill>
        <p:spPr bwMode="auto">
          <a:xfrm>
            <a:off x="8704286" y="1137425"/>
            <a:ext cx="1440000" cy="1440000"/>
          </a:xfrm>
          <a:prstGeom prst="rect">
            <a:avLst/>
          </a:prstGeom>
          <a:noFill/>
        </p:spPr>
      </p:pic>
      <p:pic>
        <p:nvPicPr>
          <p:cNvPr id="27654" name="Picture 6" descr="D:\ЖСШ №1 2016-2017 год\Школьная газета ЖСШ№1 2016-2017 год\Профессии\file1368.wmf"/>
          <p:cNvPicPr preferRelativeResize="0">
            <a:picLocks noChangeArrowheads="1"/>
          </p:cNvPicPr>
          <p:nvPr/>
        </p:nvPicPr>
        <p:blipFill>
          <a:blip r:embed="rId7"/>
          <a:srcRect/>
          <a:stretch>
            <a:fillRect/>
          </a:stretch>
        </p:blipFill>
        <p:spPr bwMode="auto">
          <a:xfrm>
            <a:off x="7989906" y="2709061"/>
            <a:ext cx="1440000" cy="1440000"/>
          </a:xfrm>
          <a:prstGeom prst="rect">
            <a:avLst/>
          </a:prstGeom>
          <a:noFill/>
        </p:spPr>
      </p:pic>
      <p:pic>
        <p:nvPicPr>
          <p:cNvPr id="27655" name="Picture 7" descr="D:\ЖСШ №1 2016-2017 год\Школьная газета ЖСШ№1 2016-2017 год\Профессии\file1271.wmf"/>
          <p:cNvPicPr preferRelativeResize="0">
            <a:picLocks noChangeArrowheads="1"/>
          </p:cNvPicPr>
          <p:nvPr/>
        </p:nvPicPr>
        <p:blipFill>
          <a:blip r:embed="rId8"/>
          <a:srcRect/>
          <a:stretch>
            <a:fillRect/>
          </a:stretch>
        </p:blipFill>
        <p:spPr bwMode="auto">
          <a:xfrm>
            <a:off x="2846370" y="1208863"/>
            <a:ext cx="1440000" cy="1440000"/>
          </a:xfrm>
          <a:prstGeom prst="rect">
            <a:avLst/>
          </a:prstGeom>
          <a:noFill/>
        </p:spPr>
      </p:pic>
      <p:pic>
        <p:nvPicPr>
          <p:cNvPr id="27656" name="Picture 8" descr="D:\ЖСШ №1 2016-2017 год\Школьная газета ЖСШ№1 2016-2017 год\Профессии\file1246.wmf"/>
          <p:cNvPicPr preferRelativeResize="0">
            <a:picLocks noChangeArrowheads="1"/>
          </p:cNvPicPr>
          <p:nvPr/>
        </p:nvPicPr>
        <p:blipFill>
          <a:blip r:embed="rId9"/>
          <a:srcRect/>
          <a:stretch>
            <a:fillRect/>
          </a:stretch>
        </p:blipFill>
        <p:spPr bwMode="auto">
          <a:xfrm>
            <a:off x="8775724" y="4280697"/>
            <a:ext cx="1440000" cy="1440000"/>
          </a:xfrm>
          <a:prstGeom prst="rect">
            <a:avLst/>
          </a:prstGeom>
          <a:noFill/>
        </p:spPr>
      </p:pic>
      <p:pic>
        <p:nvPicPr>
          <p:cNvPr id="27658" name="Picture 10" descr="D:\ЖСШ №1 2016-2017 год\Школьная газета ЖСШ№1 2016-2017 год\Профессии\file1099.wmf"/>
          <p:cNvPicPr preferRelativeResize="0">
            <a:picLocks noChangeArrowheads="1"/>
          </p:cNvPicPr>
          <p:nvPr/>
        </p:nvPicPr>
        <p:blipFill>
          <a:blip r:embed="rId10"/>
          <a:srcRect/>
          <a:stretch>
            <a:fillRect/>
          </a:stretch>
        </p:blipFill>
        <p:spPr bwMode="auto">
          <a:xfrm>
            <a:off x="5775328" y="2780499"/>
            <a:ext cx="1440000" cy="1440000"/>
          </a:xfrm>
          <a:prstGeom prst="rect">
            <a:avLst/>
          </a:prstGeom>
          <a:noFill/>
        </p:spPr>
      </p:pic>
      <p:pic>
        <p:nvPicPr>
          <p:cNvPr id="27659" name="Picture 11" descr="D:\ЖСШ №1 2016-2017 год\Школьная газета ЖСШ№1 2016-2017 год\Профессии\file1014.wmf"/>
          <p:cNvPicPr preferRelativeResize="0">
            <a:picLocks noChangeArrowheads="1"/>
          </p:cNvPicPr>
          <p:nvPr/>
        </p:nvPicPr>
        <p:blipFill>
          <a:blip r:embed="rId11"/>
          <a:srcRect/>
          <a:stretch>
            <a:fillRect/>
          </a:stretch>
        </p:blipFill>
        <p:spPr bwMode="auto">
          <a:xfrm>
            <a:off x="4703758" y="1137425"/>
            <a:ext cx="1440000" cy="1440000"/>
          </a:xfrm>
          <a:prstGeom prst="rect">
            <a:avLst/>
          </a:prstGeom>
          <a:noFill/>
        </p:spPr>
      </p:pic>
      <p:pic>
        <p:nvPicPr>
          <p:cNvPr id="27660" name="Picture 12" descr="D:\ЖСШ №1 2016-2017 год\Школьная газета ЖСШ№1 2016-2017 год\Профессии\file1001.wmf"/>
          <p:cNvPicPr preferRelativeResize="0">
            <a:picLocks noChangeArrowheads="1"/>
          </p:cNvPicPr>
          <p:nvPr/>
        </p:nvPicPr>
        <p:blipFill>
          <a:blip r:embed="rId12"/>
          <a:srcRect/>
          <a:stretch>
            <a:fillRect/>
          </a:stretch>
        </p:blipFill>
        <p:spPr bwMode="auto">
          <a:xfrm>
            <a:off x="3846502" y="2780499"/>
            <a:ext cx="1440000" cy="1440000"/>
          </a:xfrm>
          <a:prstGeom prst="rect">
            <a:avLst/>
          </a:prstGeom>
          <a:noFill/>
        </p:spPr>
      </p:pic>
      <p:pic>
        <p:nvPicPr>
          <p:cNvPr id="27661" name="Picture 13" descr="D:\ЖСШ №1 2016-2017 год\Школьная газета ЖСШ№1 2016-2017 год\Профессии\file618.wmf"/>
          <p:cNvPicPr preferRelativeResize="0">
            <a:picLocks noChangeArrowheads="1"/>
          </p:cNvPicPr>
          <p:nvPr/>
        </p:nvPicPr>
        <p:blipFill>
          <a:blip r:embed="rId13"/>
          <a:srcRect/>
          <a:stretch>
            <a:fillRect/>
          </a:stretch>
        </p:blipFill>
        <p:spPr bwMode="auto">
          <a:xfrm>
            <a:off x="1060420" y="4852201"/>
            <a:ext cx="1440000" cy="1440000"/>
          </a:xfrm>
          <a:prstGeom prst="rect">
            <a:avLst/>
          </a:prstGeom>
          <a:noFill/>
        </p:spPr>
      </p:pic>
      <p:pic>
        <p:nvPicPr>
          <p:cNvPr id="27662" name="Picture 14" descr="D:\ЖСШ №1 2016-2017 год\Школьная газета ЖСШ№1 2016-2017 год\Профессии\file649.wmf"/>
          <p:cNvPicPr preferRelativeResize="0">
            <a:picLocks noChangeArrowheads="1"/>
          </p:cNvPicPr>
          <p:nvPr/>
        </p:nvPicPr>
        <p:blipFill>
          <a:blip r:embed="rId14"/>
          <a:srcRect/>
          <a:stretch>
            <a:fillRect/>
          </a:stretch>
        </p:blipFill>
        <p:spPr bwMode="auto">
          <a:xfrm>
            <a:off x="6775460" y="1208863"/>
            <a:ext cx="1440000" cy="1440000"/>
          </a:xfrm>
          <a:prstGeom prst="rect">
            <a:avLst/>
          </a:prstGeom>
          <a:noFill/>
        </p:spPr>
      </p:pic>
      <p:pic>
        <p:nvPicPr>
          <p:cNvPr id="27664" name="Picture 16" descr="D:\ЖСШ №1 2016-2017 год\Школьная газета ЖСШ№1 2016-2017 год\Профессии\file76.wmf"/>
          <p:cNvPicPr preferRelativeResize="0">
            <a:picLocks noChangeArrowheads="1"/>
          </p:cNvPicPr>
          <p:nvPr/>
        </p:nvPicPr>
        <p:blipFill>
          <a:blip r:embed="rId15"/>
          <a:srcRect/>
          <a:stretch>
            <a:fillRect/>
          </a:stretch>
        </p:blipFill>
        <p:spPr bwMode="auto">
          <a:xfrm>
            <a:off x="6918336" y="4637887"/>
            <a:ext cx="1440000" cy="1440000"/>
          </a:xfrm>
          <a:prstGeom prst="rect">
            <a:avLst/>
          </a:prstGeom>
          <a:noFill/>
        </p:spPr>
      </p:pic>
      <p:sp>
        <p:nvSpPr>
          <p:cNvPr id="18" name="Заголовок 1"/>
          <p:cNvSpPr txBox="1">
            <a:spLocks/>
          </p:cNvSpPr>
          <p:nvPr/>
        </p:nvSpPr>
        <p:spPr>
          <a:xfrm>
            <a:off x="988982" y="423045"/>
            <a:ext cx="9165354" cy="693575"/>
          </a:xfrm>
          <a:prstGeom prst="rect">
            <a:avLst/>
          </a:prstGeom>
        </p:spPr>
        <p:style>
          <a:lnRef idx="1">
            <a:schemeClr val="accent2"/>
          </a:lnRef>
          <a:fillRef idx="2">
            <a:schemeClr val="accent2"/>
          </a:fillRef>
          <a:effectRef idx="1">
            <a:schemeClr val="accent2"/>
          </a:effectRef>
          <a:fontRef idx="minor">
            <a:schemeClr val="dk1"/>
          </a:fontRef>
        </p:style>
        <p:txBody>
          <a:bodyPr vert="horz" lIns="104306" tIns="52153" rIns="104306" bIns="52153" rtlCol="0" anchor="ctr">
            <a:normAutofit fontScale="97500" lnSpcReduction="10000"/>
          </a:bodyPr>
          <a:lstStyle/>
          <a:p>
            <a:pPr marL="0" marR="0" lvl="0" indent="0" algn="ctr" defTabSz="1043056" rtl="0" eaLnBrk="1" fontAlgn="auto" latinLnBrk="0" hangingPunct="1">
              <a:lnSpc>
                <a:spcPct val="100000"/>
              </a:lnSpc>
              <a:spcBef>
                <a:spcPct val="0"/>
              </a:spcBef>
              <a:spcAft>
                <a:spcPts val="0"/>
              </a:spcAft>
              <a:buClrTx/>
              <a:buSzTx/>
              <a:buFontTx/>
              <a:buNone/>
              <a:tabLst/>
              <a:defRPr/>
            </a:pPr>
            <a:r>
              <a:rPr kumimoji="0" lang="ru-RU" sz="4100" b="1" i="0" u="none" strike="noStrike" kern="1200" cap="none" spc="0" normalizeH="0" baseline="0" noProof="0" smtClean="0">
                <a:ln>
                  <a:noFill/>
                </a:ln>
                <a:solidFill>
                  <a:srgbClr val="002060"/>
                </a:solidFill>
                <a:effectLst/>
                <a:uLnTx/>
                <a:uFillTx/>
                <a:latin typeface="Times New Roman" pitchFamily="18" charset="0"/>
                <a:ea typeface="+mn-ea"/>
                <a:cs typeface="Times New Roman" pitchFamily="18" charset="0"/>
              </a:rPr>
              <a:t>Фотовернисаж</a:t>
            </a:r>
            <a:endParaRPr kumimoji="0" lang="ru-RU" sz="1600" b="0"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Внимательный пешеход</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endParaRPr lang="ru-RU" sz="4000" b="1" dirty="0">
              <a:solidFill>
                <a:srgbClr val="002060"/>
              </a:solidFill>
              <a:latin typeface="Times New Roman" pitchFamily="18" charset="0"/>
              <a:cs typeface="Times New Roman" pitchFamily="18" charset="0"/>
            </a:endParaRPr>
          </a:p>
        </p:txBody>
      </p:sp>
      <p:pic>
        <p:nvPicPr>
          <p:cNvPr id="25601" name="Picture 1" descr="D:\ЖСШ №1 2016-2017 год\Школьная газета ЖСШ№1 2016-2017 год\Комиксы, ребусы, плакаты\Слайд11.JPG"/>
          <p:cNvPicPr>
            <a:picLocks noChangeAspect="1" noChangeArrowheads="1"/>
          </p:cNvPicPr>
          <p:nvPr/>
        </p:nvPicPr>
        <p:blipFill>
          <a:blip r:embed="rId2"/>
          <a:srcRect/>
          <a:stretch>
            <a:fillRect/>
          </a:stretch>
        </p:blipFill>
        <p:spPr bwMode="auto">
          <a:xfrm>
            <a:off x="846106" y="1208863"/>
            <a:ext cx="7048850" cy="4929222"/>
          </a:xfrm>
          <a:prstGeom prst="rect">
            <a:avLst/>
          </a:prstGeom>
          <a:noFill/>
        </p:spPr>
      </p:pic>
      <p:pic>
        <p:nvPicPr>
          <p:cNvPr id="58369" name="Picture 1" descr="E:\ЖСШ №1 2016-2017 год\Школьная газета ЖСШ№1 2016-2017 год\Кнопки\file115.png"/>
          <p:cNvPicPr preferRelativeResize="0">
            <a:picLocks noChangeArrowheads="1"/>
          </p:cNvPicPr>
          <p:nvPr/>
        </p:nvPicPr>
        <p:blipFill>
          <a:blip r:embed="rId3" cstate="print"/>
          <a:srcRect/>
          <a:stretch>
            <a:fillRect/>
          </a:stretch>
        </p:blipFill>
        <p:spPr bwMode="auto">
          <a:xfrm>
            <a:off x="8775724" y="1423177"/>
            <a:ext cx="1080000" cy="1080000"/>
          </a:xfrm>
          <a:prstGeom prst="rect">
            <a:avLst/>
          </a:prstGeom>
          <a:noFill/>
        </p:spPr>
      </p:pic>
      <p:pic>
        <p:nvPicPr>
          <p:cNvPr id="58370" name="Picture 2" descr="E:\ЖСШ №1 2016-2017 год\Школьная газета ЖСШ№1 2016-2017 год\Кнопки\file116.png"/>
          <p:cNvPicPr preferRelativeResize="0">
            <a:picLocks noChangeArrowheads="1"/>
          </p:cNvPicPr>
          <p:nvPr/>
        </p:nvPicPr>
        <p:blipFill>
          <a:blip r:embed="rId4" cstate="print"/>
          <a:srcRect/>
          <a:stretch>
            <a:fillRect/>
          </a:stretch>
        </p:blipFill>
        <p:spPr bwMode="auto">
          <a:xfrm>
            <a:off x="8775724" y="2709061"/>
            <a:ext cx="1080000" cy="1080000"/>
          </a:xfrm>
          <a:prstGeom prst="rect">
            <a:avLst/>
          </a:prstGeom>
          <a:noFill/>
        </p:spPr>
      </p:pic>
      <p:pic>
        <p:nvPicPr>
          <p:cNvPr id="58371" name="Picture 3" descr="E:\ЖСШ №1 2016-2017 год\Школьная газета ЖСШ№1 2016-2017 год\Кнопки\file113.png"/>
          <p:cNvPicPr preferRelativeResize="0">
            <a:picLocks noChangeArrowheads="1"/>
          </p:cNvPicPr>
          <p:nvPr/>
        </p:nvPicPr>
        <p:blipFill>
          <a:blip r:embed="rId5" cstate="print"/>
          <a:srcRect/>
          <a:stretch>
            <a:fillRect/>
          </a:stretch>
        </p:blipFill>
        <p:spPr bwMode="auto">
          <a:xfrm>
            <a:off x="8775724" y="4066383"/>
            <a:ext cx="1080000" cy="1080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ПДД</a:t>
            </a:r>
            <a:endParaRPr lang="ru-RU" sz="1600" dirty="0">
              <a:solidFill>
                <a:srgbClr val="002060"/>
              </a:solidFill>
              <a:latin typeface="Times New Roman" pitchFamily="18" charset="0"/>
              <a:cs typeface="Times New Roman" pitchFamily="18" charset="0"/>
            </a:endParaRPr>
          </a:p>
        </p:txBody>
      </p:sp>
      <p:pic>
        <p:nvPicPr>
          <p:cNvPr id="24577" name="Picture 1" descr="D:\ЖСШ №1 2016-2017 год\Школьная газета ЖСШ№1 2016-2017 год\Комиксы, ребусы, плакаты\Слайд7.JPG"/>
          <p:cNvPicPr>
            <a:picLocks noChangeAspect="1" noChangeArrowheads="1"/>
          </p:cNvPicPr>
          <p:nvPr/>
        </p:nvPicPr>
        <p:blipFill>
          <a:blip r:embed="rId2"/>
          <a:srcRect/>
          <a:stretch>
            <a:fillRect/>
          </a:stretch>
        </p:blipFill>
        <p:spPr bwMode="auto">
          <a:xfrm>
            <a:off x="846106" y="1208863"/>
            <a:ext cx="7355321" cy="5143536"/>
          </a:xfrm>
          <a:prstGeom prst="rect">
            <a:avLst/>
          </a:prstGeom>
          <a:noFill/>
        </p:spPr>
      </p:pic>
      <p:pic>
        <p:nvPicPr>
          <p:cNvPr id="5" name="Picture 1" descr="E:\ЖСШ №1 2016-2017 год\Школьная газета ЖСШ№1 2016-2017 год\Кнопки\file115.png"/>
          <p:cNvPicPr preferRelativeResize="0">
            <a:picLocks noChangeArrowheads="1"/>
          </p:cNvPicPr>
          <p:nvPr/>
        </p:nvPicPr>
        <p:blipFill>
          <a:blip r:embed="rId3" cstate="print"/>
          <a:srcRect/>
          <a:stretch>
            <a:fillRect/>
          </a:stretch>
        </p:blipFill>
        <p:spPr bwMode="auto">
          <a:xfrm>
            <a:off x="8704286" y="1423177"/>
            <a:ext cx="1080000" cy="1080000"/>
          </a:xfrm>
          <a:prstGeom prst="rect">
            <a:avLst/>
          </a:prstGeom>
          <a:noFill/>
        </p:spPr>
      </p:pic>
      <p:pic>
        <p:nvPicPr>
          <p:cNvPr id="6" name="Picture 2" descr="E:\ЖСШ №1 2016-2017 год\Школьная газета ЖСШ№1 2016-2017 год\Кнопки\file116.png"/>
          <p:cNvPicPr preferRelativeResize="0">
            <a:picLocks noChangeArrowheads="1"/>
          </p:cNvPicPr>
          <p:nvPr/>
        </p:nvPicPr>
        <p:blipFill>
          <a:blip r:embed="rId4" cstate="print"/>
          <a:srcRect/>
          <a:stretch>
            <a:fillRect/>
          </a:stretch>
        </p:blipFill>
        <p:spPr bwMode="auto">
          <a:xfrm>
            <a:off x="8775724" y="2709061"/>
            <a:ext cx="1080000" cy="1080000"/>
          </a:xfrm>
          <a:prstGeom prst="rect">
            <a:avLst/>
          </a:prstGeom>
          <a:noFill/>
        </p:spPr>
      </p:pic>
      <p:pic>
        <p:nvPicPr>
          <p:cNvPr id="7" name="Picture 3" descr="E:\ЖСШ №1 2016-2017 год\Школьная газета ЖСШ№1 2016-2017 год\Кнопки\file113.png"/>
          <p:cNvPicPr preferRelativeResize="0">
            <a:picLocks noChangeArrowheads="1"/>
          </p:cNvPicPr>
          <p:nvPr/>
        </p:nvPicPr>
        <p:blipFill>
          <a:blip r:embed="rId5" cstate="print"/>
          <a:srcRect/>
          <a:stretch>
            <a:fillRect/>
          </a:stretch>
        </p:blipFill>
        <p:spPr bwMode="auto">
          <a:xfrm>
            <a:off x="8775724" y="4066383"/>
            <a:ext cx="1080000" cy="108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Поэты и писатели Казахстана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9395"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3555"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3557" name="Rectangle 5"/>
          <p:cNvSpPr>
            <a:spLocks noChangeArrowheads="1"/>
          </p:cNvSpPr>
          <p:nvPr/>
        </p:nvSpPr>
        <p:spPr bwMode="auto">
          <a:xfrm>
            <a:off x="0" y="9144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23554" name="Рисунок 22" descr="Миржакып Дулатов"/>
          <p:cNvPicPr>
            <a:picLocks noChangeAspect="1" noChangeArrowheads="1"/>
          </p:cNvPicPr>
          <p:nvPr/>
        </p:nvPicPr>
        <p:blipFill>
          <a:blip r:embed="rId2"/>
          <a:srcRect/>
          <a:stretch>
            <a:fillRect/>
          </a:stretch>
        </p:blipFill>
        <p:spPr bwMode="auto">
          <a:xfrm>
            <a:off x="917544" y="1280301"/>
            <a:ext cx="1905000" cy="2524125"/>
          </a:xfrm>
          <a:prstGeom prst="rect">
            <a:avLst/>
          </a:prstGeom>
          <a:noFill/>
        </p:spPr>
      </p:pic>
      <p:pic>
        <p:nvPicPr>
          <p:cNvPr id="23553" name="Рисунок 23" descr="Байтурсынов Ахмет"/>
          <p:cNvPicPr>
            <a:picLocks noChangeAspect="1" noChangeArrowheads="1"/>
          </p:cNvPicPr>
          <p:nvPr/>
        </p:nvPicPr>
        <p:blipFill>
          <a:blip r:embed="rId3"/>
          <a:srcRect/>
          <a:stretch>
            <a:fillRect/>
          </a:stretch>
        </p:blipFill>
        <p:spPr bwMode="auto">
          <a:xfrm>
            <a:off x="7989906" y="3137689"/>
            <a:ext cx="1905000" cy="2524125"/>
          </a:xfrm>
          <a:prstGeom prst="rect">
            <a:avLst/>
          </a:prstGeom>
          <a:noFill/>
        </p:spPr>
      </p:pic>
      <p:sp>
        <p:nvSpPr>
          <p:cNvPr id="2"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3556" name="Rectangle 4"/>
          <p:cNvSpPr>
            <a:spLocks noChangeArrowheads="1"/>
          </p:cNvSpPr>
          <p:nvPr/>
        </p:nvSpPr>
        <p:spPr bwMode="auto">
          <a:xfrm>
            <a:off x="2989246" y="1280301"/>
            <a:ext cx="7000924" cy="144655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Миржакып</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Дулатов</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Миржакип</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Дулатулы</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родился 25 ноября 1885 года в ауле №1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Сарыкопинской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волости Тургайской области и уезда. Происхождением из рода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Мадияр</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входящего в состав племени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Аргын</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Среднего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жуза</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3" name="Rectangle 5"/>
          <p:cNvSpPr>
            <a:spLocks noChangeArrowheads="1"/>
          </p:cNvSpPr>
          <p:nvPr/>
        </p:nvSpPr>
        <p:spPr bwMode="auto">
          <a:xfrm>
            <a:off x="917544" y="4495011"/>
            <a:ext cx="6929486" cy="203132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Байтурсынов</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Ахмет</a:t>
            </a:r>
            <a:endPar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Ахмет</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Байтурсынов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 поэт, ученый, тюрколог, переводчик, педагог, публицист, общественный деятель. В свое время он стал жертвой несправедливости сталинских репрессий, более полувека не удостаивался упоминания, его имя не занимало достойного места в истории Казахстана. Лишь сейчас, в условиях перемен, когда устраняются «белые» пятна в истории, народу возвращены имена таких его деятелей, как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Шакарим</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Кудайбергенов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и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Магжан</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Жумабаев,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Жусупбек</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Аймауытов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Миржакып</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Дулатов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и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Ахмет</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Байтурсынов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effectLst/>
              <a:latin typeface="Times New Roman" pitchFamily="18" charset="0"/>
              <a:cs typeface="Times New Roman" pitchFamily="18" charset="0"/>
            </a:endParaRPr>
          </a:p>
        </p:txBody>
      </p:sp>
      <p:pic>
        <p:nvPicPr>
          <p:cNvPr id="56321" name="Picture 1" descr="E:\ЖСШ №1 2016-2017 год\Школьная газета ЖСШ№1 2016-2017 год\Буквы\file13.wmf"/>
          <p:cNvPicPr>
            <a:picLocks noChangeAspect="1" noChangeArrowheads="1"/>
          </p:cNvPicPr>
          <p:nvPr/>
        </p:nvPicPr>
        <p:blipFill>
          <a:blip r:embed="rId4"/>
          <a:srcRect/>
          <a:stretch>
            <a:fillRect/>
          </a:stretch>
        </p:blipFill>
        <p:spPr bwMode="auto">
          <a:xfrm>
            <a:off x="3060684" y="2780499"/>
            <a:ext cx="2206495" cy="1571636"/>
          </a:xfrm>
          <a:prstGeom prst="rect">
            <a:avLst/>
          </a:prstGeom>
          <a:noFill/>
        </p:spPr>
      </p:pic>
      <p:pic>
        <p:nvPicPr>
          <p:cNvPr id="56322" name="Picture 2" descr="E:\ЖСШ №1 2016-2017 год\Школьная газета ЖСШ№1 2016-2017 год\Буквы\file1485.wmf"/>
          <p:cNvPicPr>
            <a:picLocks noChangeAspect="1" noChangeArrowheads="1"/>
          </p:cNvPicPr>
          <p:nvPr/>
        </p:nvPicPr>
        <p:blipFill>
          <a:blip r:embed="rId5"/>
          <a:srcRect/>
          <a:stretch>
            <a:fillRect/>
          </a:stretch>
        </p:blipFill>
        <p:spPr bwMode="auto">
          <a:xfrm>
            <a:off x="5632452" y="2780499"/>
            <a:ext cx="1957385" cy="1597945"/>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Поэты и писатели Казахстана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22530" name="Rectangle 2"/>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2533"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 name="Рисунок 24" descr="Ауэзов Мухтар Омарханович"/>
          <p:cNvPicPr>
            <a:picLocks noChangeAspect="1" noChangeArrowheads="1"/>
          </p:cNvPicPr>
          <p:nvPr/>
        </p:nvPicPr>
        <p:blipFill>
          <a:blip r:embed="rId2"/>
          <a:srcRect/>
          <a:stretch>
            <a:fillRect/>
          </a:stretch>
        </p:blipFill>
        <p:spPr bwMode="auto">
          <a:xfrm>
            <a:off x="917544" y="1208863"/>
            <a:ext cx="1905000" cy="2524125"/>
          </a:xfrm>
          <a:prstGeom prst="rect">
            <a:avLst/>
          </a:prstGeom>
          <a:noFill/>
        </p:spPr>
      </p:pic>
      <p:pic>
        <p:nvPicPr>
          <p:cNvPr id="22529" name="Рисунок 25" descr="Алтынсарин Ибрай"/>
          <p:cNvPicPr>
            <a:picLocks noChangeAspect="1" noChangeArrowheads="1"/>
          </p:cNvPicPr>
          <p:nvPr/>
        </p:nvPicPr>
        <p:blipFill>
          <a:blip r:embed="rId3"/>
          <a:srcRect/>
          <a:stretch>
            <a:fillRect/>
          </a:stretch>
        </p:blipFill>
        <p:spPr bwMode="auto">
          <a:xfrm>
            <a:off x="8061344" y="3209127"/>
            <a:ext cx="1905000" cy="2524125"/>
          </a:xfrm>
          <a:prstGeom prst="rect">
            <a:avLst/>
          </a:prstGeom>
          <a:noFill/>
        </p:spPr>
      </p:pic>
      <p:sp>
        <p:nvSpPr>
          <p:cNvPr id="22531"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22532" name="Rectangle 4"/>
          <p:cNvSpPr>
            <a:spLocks noChangeArrowheads="1"/>
          </p:cNvSpPr>
          <p:nvPr/>
        </p:nvSpPr>
        <p:spPr bwMode="auto">
          <a:xfrm>
            <a:off x="2989246" y="1280301"/>
            <a:ext cx="7000924" cy="187743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effectLst/>
                <a:latin typeface="Times New Roman" pitchFamily="18" charset="0"/>
                <a:ea typeface="Times New Roman" pitchFamily="18" charset="0"/>
                <a:cs typeface="Times New Roman" pitchFamily="18" charset="0"/>
              </a:rPr>
              <a:t>Ауэзов</a:t>
            </a: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effectLst/>
                <a:latin typeface="Times New Roman" pitchFamily="18" charset="0"/>
                <a:ea typeface="Times New Roman" pitchFamily="18" charset="0"/>
                <a:cs typeface="Times New Roman" pitchFamily="18" charset="0"/>
              </a:rPr>
              <a:t>Мухтар</a:t>
            </a: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effectLst/>
                <a:latin typeface="Times New Roman" pitchFamily="18" charset="0"/>
                <a:ea typeface="Times New Roman" pitchFamily="18" charset="0"/>
                <a:cs typeface="Times New Roman" pitchFamily="18" charset="0"/>
              </a:rPr>
              <a:t>Омарханович</a:t>
            </a:r>
            <a:endParaRPr kumimoji="0" lang="ru-RU" sz="1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Ауэзов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Мухтар</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Омархан-улы</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 писатель, общественный деятель, академик АН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КазССР</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первый доктор филологических наук в Казахстане, профессор, заслуженный деятель науки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КазССР</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Ауэзов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родился 28 сентября 1897 года в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Чингизской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волости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Семейского</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уезда (ныне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Абаевский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район, Семипалатинская область). Умер в 1961 году.</a:t>
            </a:r>
            <a:endParaRPr kumimoji="0" lang="ru-RU" sz="14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3" name="Rectangle 5"/>
          <p:cNvSpPr>
            <a:spLocks noChangeArrowheads="1"/>
          </p:cNvSpPr>
          <p:nvPr/>
        </p:nvSpPr>
        <p:spPr bwMode="auto">
          <a:xfrm>
            <a:off x="988982" y="4495011"/>
            <a:ext cx="7000924" cy="2246769"/>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Алтынсарин</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Ибрай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Выдающийся просветитель, педагог, фольклорист, этнограф.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Ибрай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(Ибрагим)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Алтынсарин</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родился 2 ноября 1841 года в ауле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Жанбурчи</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Аракарагайской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волости Николаевского уезда (нынешний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Затобольский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район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Костанайской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области). </a:t>
            </a:r>
          </a:p>
          <a:p>
            <a:pPr marL="0" marR="0" lvl="0" indent="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После смерти отца он воспитывался в доме своего деда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Балгожи</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Жанбурчина</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одного из самых авторитетных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биев</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своего времени. В девять лет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Ибрай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был определен в Оренбургскую первую особую школу для казахских детей. </a:t>
            </a:r>
          </a:p>
          <a:p>
            <a:pPr marL="0" marR="0" lvl="0" indent="0" algn="just" defTabSz="914400" rtl="0" eaLnBrk="0" fontAlgn="base" latinLnBrk="0" hangingPunct="0">
              <a:lnSpc>
                <a:spcPct val="100000"/>
              </a:lnSpc>
              <a:spcBef>
                <a:spcPct val="0"/>
              </a:spcBef>
              <a:spcAft>
                <a:spcPct val="0"/>
              </a:spcAft>
              <a:buClrTx/>
              <a:buSzTx/>
              <a:buFontTx/>
              <a:buNone/>
              <a:tabLst/>
            </a:pP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В 1857 году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Ибрай</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err="1" smtClean="0">
                <a:ln>
                  <a:noFill/>
                </a:ln>
                <a:effectLst/>
                <a:latin typeface="Times New Roman" pitchFamily="18" charset="0"/>
                <a:ea typeface="Times New Roman" pitchFamily="18" charset="0"/>
                <a:cs typeface="Times New Roman" pitchFamily="18" charset="0"/>
              </a:rPr>
              <a:t>Алтынсарин</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окончив школу, был оставлен при Оренбургском областном начальнике в качестве переводчика.</a:t>
            </a:r>
            <a:endParaRPr kumimoji="0" lang="ru-RU" sz="1400" b="0" i="0" u="none" strike="noStrike" cap="none" normalizeH="0" baseline="0" dirty="0" smtClean="0">
              <a:ln>
                <a:noFill/>
              </a:ln>
              <a:effectLst/>
              <a:latin typeface="Times New Roman" pitchFamily="18" charset="0"/>
              <a:cs typeface="Times New Roman" pitchFamily="18" charset="0"/>
            </a:endParaRPr>
          </a:p>
        </p:txBody>
      </p:sp>
      <p:pic>
        <p:nvPicPr>
          <p:cNvPr id="55297" name="Picture 1" descr="E:\ЖСШ №1 2016-2017 год\Школьная газета ЖСШ№1 2016-2017 год\Буквы\file1033.wmf"/>
          <p:cNvPicPr>
            <a:picLocks noChangeAspect="1" noChangeArrowheads="1"/>
          </p:cNvPicPr>
          <p:nvPr/>
        </p:nvPicPr>
        <p:blipFill>
          <a:blip r:embed="rId4"/>
          <a:srcRect/>
          <a:stretch>
            <a:fillRect/>
          </a:stretch>
        </p:blipFill>
        <p:spPr bwMode="auto">
          <a:xfrm>
            <a:off x="3132122" y="3209127"/>
            <a:ext cx="1808707" cy="1250149"/>
          </a:xfrm>
          <a:prstGeom prst="rect">
            <a:avLst/>
          </a:prstGeom>
          <a:noFill/>
        </p:spPr>
      </p:pic>
      <p:pic>
        <p:nvPicPr>
          <p:cNvPr id="55298" name="Picture 2" descr="E:\ЖСШ №1 2016-2017 год\Школьная газета ЖСШ№1 2016-2017 год\Буквы\file1875.wmf"/>
          <p:cNvPicPr>
            <a:picLocks noChangeAspect="1" noChangeArrowheads="1"/>
          </p:cNvPicPr>
          <p:nvPr/>
        </p:nvPicPr>
        <p:blipFill>
          <a:blip r:embed="rId5"/>
          <a:srcRect/>
          <a:stretch>
            <a:fillRect/>
          </a:stretch>
        </p:blipFill>
        <p:spPr bwMode="auto">
          <a:xfrm>
            <a:off x="5561014" y="3209127"/>
            <a:ext cx="1682750" cy="12382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Афганистан – ты весь во мне…</a:t>
            </a:r>
            <a:endParaRPr lang="ru-RU" sz="1600" dirty="0">
              <a:solidFill>
                <a:srgbClr val="002060"/>
              </a:solidFill>
              <a:latin typeface="Times New Roman" pitchFamily="18" charset="0"/>
              <a:cs typeface="Times New Roman" pitchFamily="18" charset="0"/>
            </a:endParaRPr>
          </a:p>
        </p:txBody>
      </p:sp>
      <p:sp>
        <p:nvSpPr>
          <p:cNvPr id="17411"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4" name="Picture 2" descr="C:\Users\ТАТЬЯНА\Desktop\афганистан\25135195_afgan.jpg"/>
          <p:cNvPicPr>
            <a:picLocks noChangeAspect="1" noChangeArrowheads="1"/>
          </p:cNvPicPr>
          <p:nvPr/>
        </p:nvPicPr>
        <p:blipFill>
          <a:blip r:embed="rId2"/>
          <a:srcRect/>
          <a:stretch>
            <a:fillRect/>
          </a:stretch>
        </p:blipFill>
        <p:spPr bwMode="auto">
          <a:xfrm>
            <a:off x="917544" y="1208863"/>
            <a:ext cx="5286412" cy="2428892"/>
          </a:xfrm>
          <a:prstGeom prst="rect">
            <a:avLst/>
          </a:prstGeom>
          <a:noFill/>
          <a:ln w="9525">
            <a:noFill/>
            <a:miter lim="800000"/>
            <a:headEnd/>
            <a:tailEnd/>
          </a:ln>
        </p:spPr>
      </p:pic>
      <p:sp>
        <p:nvSpPr>
          <p:cNvPr id="5" name="Прямоугольник 4"/>
          <p:cNvSpPr/>
          <p:nvPr/>
        </p:nvSpPr>
        <p:spPr>
          <a:xfrm>
            <a:off x="6418270" y="1280301"/>
            <a:ext cx="3571875" cy="2308324"/>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buFont typeface="Wingdings" pitchFamily="2" charset="2"/>
              <a:buNone/>
              <a:defRPr/>
            </a:pPr>
            <a:r>
              <a:rPr lang="ru-RU" sz="1800" b="1" dirty="0">
                <a:latin typeface="Times New Roman" pitchFamily="18" charset="0"/>
                <a:cs typeface="Times New Roman" pitchFamily="18" charset="0"/>
              </a:rPr>
              <a:t>Афганистан! </a:t>
            </a:r>
          </a:p>
          <a:p>
            <a:pPr algn="ctr">
              <a:buFont typeface="Wingdings" pitchFamily="2" charset="2"/>
              <a:buNone/>
              <a:defRPr/>
            </a:pPr>
            <a:r>
              <a:rPr lang="ru-RU" sz="1800" b="1" dirty="0">
                <a:latin typeface="Times New Roman" pitchFamily="18" charset="0"/>
                <a:cs typeface="Times New Roman" pitchFamily="18" charset="0"/>
              </a:rPr>
              <a:t>Ты весь во мне:</a:t>
            </a:r>
          </a:p>
          <a:p>
            <a:pPr algn="ctr">
              <a:buFont typeface="Wingdings" pitchFamily="2" charset="2"/>
              <a:buNone/>
              <a:defRPr/>
            </a:pPr>
            <a:r>
              <a:rPr lang="ru-RU" sz="1800" b="1" dirty="0">
                <a:latin typeface="Times New Roman" pitchFamily="18" charset="0"/>
                <a:cs typeface="Times New Roman" pitchFamily="18" charset="0"/>
              </a:rPr>
              <a:t>Разрывами гранат, </a:t>
            </a:r>
          </a:p>
          <a:p>
            <a:pPr algn="ctr">
              <a:buFont typeface="Wingdings" pitchFamily="2" charset="2"/>
              <a:buNone/>
              <a:defRPr/>
            </a:pPr>
            <a:r>
              <a:rPr lang="ru-RU" sz="1800" b="1" dirty="0">
                <a:latin typeface="Times New Roman" pitchFamily="18" charset="0"/>
                <a:cs typeface="Times New Roman" pitchFamily="18" charset="0"/>
              </a:rPr>
              <a:t>Осколками свинца,</a:t>
            </a:r>
          </a:p>
          <a:p>
            <a:pPr algn="ctr">
              <a:buFont typeface="Wingdings" pitchFamily="2" charset="2"/>
              <a:buNone/>
              <a:defRPr/>
            </a:pPr>
            <a:r>
              <a:rPr lang="ru-RU" sz="1800" b="1" dirty="0">
                <a:latin typeface="Times New Roman" pitchFamily="18" charset="0"/>
                <a:cs typeface="Times New Roman" pitchFamily="18" charset="0"/>
              </a:rPr>
              <a:t>Ты заревом окутан, </a:t>
            </a:r>
          </a:p>
          <a:p>
            <a:pPr algn="ctr">
              <a:buFont typeface="Wingdings" pitchFamily="2" charset="2"/>
              <a:buNone/>
              <a:defRPr/>
            </a:pPr>
            <a:r>
              <a:rPr lang="ru-RU" sz="1800" b="1" dirty="0">
                <a:latin typeface="Times New Roman" pitchFamily="18" charset="0"/>
                <a:cs typeface="Times New Roman" pitchFamily="18" charset="0"/>
              </a:rPr>
              <a:t>Весь в огне,</a:t>
            </a:r>
          </a:p>
          <a:p>
            <a:pPr algn="ctr">
              <a:buFont typeface="Wingdings" pitchFamily="2" charset="2"/>
              <a:buNone/>
              <a:defRPr/>
            </a:pPr>
            <a:r>
              <a:rPr lang="ru-RU" sz="1800" b="1" dirty="0">
                <a:latin typeface="Times New Roman" pitchFamily="18" charset="0"/>
                <a:cs typeface="Times New Roman" pitchFamily="18" charset="0"/>
              </a:rPr>
              <a:t>Страданиям и болям </a:t>
            </a:r>
          </a:p>
          <a:p>
            <a:pPr algn="ctr">
              <a:buFont typeface="Wingdings" pitchFamily="2" charset="2"/>
              <a:buNone/>
              <a:defRPr/>
            </a:pPr>
            <a:r>
              <a:rPr lang="ru-RU" sz="1800" b="1" dirty="0">
                <a:latin typeface="Times New Roman" pitchFamily="18" charset="0"/>
                <a:cs typeface="Times New Roman" pitchFamily="18" charset="0"/>
              </a:rPr>
              <a:t>Нет конца.</a:t>
            </a:r>
          </a:p>
        </p:txBody>
      </p:sp>
      <p:sp>
        <p:nvSpPr>
          <p:cNvPr id="8" name="Rectangle 3"/>
          <p:cNvSpPr>
            <a:spLocks noChangeArrowheads="1"/>
          </p:cNvSpPr>
          <p:nvPr/>
        </p:nvSpPr>
        <p:spPr bwMode="auto">
          <a:xfrm>
            <a:off x="917544" y="3780631"/>
            <a:ext cx="9072626" cy="830997"/>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nchor="ctr">
            <a:spAutoFit/>
          </a:bodyPr>
          <a:lstStyle/>
          <a:p>
            <a:pPr algn="ctr" eaLnBrk="0" hangingPunct="0"/>
            <a:r>
              <a:rPr lang="ru-RU" sz="1600" b="1" dirty="0">
                <a:solidFill>
                  <a:srgbClr val="7030A0"/>
                </a:solidFill>
                <a:latin typeface="Times New Roman" pitchFamily="18" charset="0"/>
                <a:cs typeface="Times New Roman" pitchFamily="18" charset="0"/>
              </a:rPr>
              <a:t>Каждое время рождает своих героев. Но ратный подвиг во все времена стоял на высоком нравственном пьедестале, венчая собой лучшие качества человека-гражданина, патриота, интернационалиста.</a:t>
            </a:r>
            <a:endParaRPr lang="ru-RU" sz="3600" b="1" dirty="0">
              <a:solidFill>
                <a:srgbClr val="7030A0"/>
              </a:solidFill>
              <a:latin typeface="Times New Roman" pitchFamily="18" charset="0"/>
              <a:cs typeface="Times New Roman" pitchFamily="18" charset="0"/>
            </a:endParaRPr>
          </a:p>
        </p:txBody>
      </p:sp>
      <p:sp>
        <p:nvSpPr>
          <p:cNvPr id="9" name="Прямоугольник 8"/>
          <p:cNvSpPr/>
          <p:nvPr/>
        </p:nvSpPr>
        <p:spPr>
          <a:xfrm>
            <a:off x="917544" y="4780763"/>
            <a:ext cx="9072626"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buFont typeface="Wingdings" pitchFamily="2" charset="2"/>
              <a:buNone/>
              <a:defRPr/>
            </a:pPr>
            <a:r>
              <a:rPr lang="ru-RU" sz="1600" b="1" dirty="0">
                <a:solidFill>
                  <a:srgbClr val="C00000"/>
                </a:solidFill>
                <a:latin typeface="Times New Roman" pitchFamily="18" charset="0"/>
                <a:cs typeface="Times New Roman" pitchFamily="18" charset="0"/>
              </a:rPr>
              <a:t>«Я не знаю, кому и зачем это нужно, кто послал их на смерть не дрожащей рукой, только так бесполезно, так зло и не нужно опускали их в вечный покой»</a:t>
            </a:r>
          </a:p>
        </p:txBody>
      </p:sp>
      <p:sp>
        <p:nvSpPr>
          <p:cNvPr id="10" name="Прямоугольник 9"/>
          <p:cNvSpPr/>
          <p:nvPr/>
        </p:nvSpPr>
        <p:spPr>
          <a:xfrm>
            <a:off x="917544" y="5566581"/>
            <a:ext cx="7358114"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defRPr/>
            </a:pPr>
            <a:r>
              <a:rPr lang="ru-RU" sz="1600" b="1" dirty="0">
                <a:solidFill>
                  <a:srgbClr val="002060"/>
                </a:solidFill>
                <a:latin typeface="Times New Roman" pitchFamily="18" charset="0"/>
                <a:cs typeface="Times New Roman" pitchFamily="18" charset="0"/>
              </a:rPr>
              <a:t>А в памяти и </a:t>
            </a:r>
            <a:r>
              <a:rPr lang="ru-RU" sz="1600" b="1" dirty="0" smtClean="0">
                <a:solidFill>
                  <a:srgbClr val="002060"/>
                </a:solidFill>
                <a:latin typeface="Times New Roman" pitchFamily="18" charset="0"/>
                <a:cs typeface="Times New Roman" pitchFamily="18" charset="0"/>
              </a:rPr>
              <a:t>душах тех</a:t>
            </a:r>
            <a:r>
              <a:rPr lang="ru-RU" sz="1600" b="1" dirty="0">
                <a:solidFill>
                  <a:srgbClr val="002060"/>
                </a:solidFill>
                <a:latin typeface="Times New Roman" pitchFamily="18" charset="0"/>
                <a:cs typeface="Times New Roman" pitchFamily="18" charset="0"/>
              </a:rPr>
              <a:t>, кто прошёл афганское пекло до сих пор болью отзываются напоминания о той войне. </a:t>
            </a:r>
            <a:r>
              <a:rPr lang="ru-RU" sz="1600" b="1" dirty="0" smtClean="0">
                <a:solidFill>
                  <a:srgbClr val="002060"/>
                </a:solidFill>
                <a:latin typeface="Times New Roman" pitchFamily="18" charset="0"/>
                <a:cs typeface="Times New Roman" pitchFamily="18" charset="0"/>
              </a:rPr>
              <a:t>И </a:t>
            </a:r>
            <a:r>
              <a:rPr lang="ru-RU" sz="1600" b="1" dirty="0">
                <a:solidFill>
                  <a:srgbClr val="002060"/>
                </a:solidFill>
                <a:latin typeface="Times New Roman" pitchFamily="18" charset="0"/>
                <a:cs typeface="Times New Roman" pitchFamily="18" charset="0"/>
              </a:rPr>
              <a:t>кто бы что ни говорил </a:t>
            </a:r>
          </a:p>
          <a:p>
            <a:pPr algn="just">
              <a:defRPr/>
            </a:pPr>
            <a:r>
              <a:rPr lang="ru-RU" sz="1600" b="1" dirty="0">
                <a:solidFill>
                  <a:srgbClr val="002060"/>
                </a:solidFill>
                <a:latin typeface="Times New Roman" pitchFamily="18" charset="0"/>
                <a:cs typeface="Times New Roman" pitchFamily="18" charset="0"/>
              </a:rPr>
              <a:t>о праведности </a:t>
            </a:r>
            <a:r>
              <a:rPr lang="ru-RU" sz="1600" b="1" dirty="0" smtClean="0">
                <a:solidFill>
                  <a:srgbClr val="002060"/>
                </a:solidFill>
                <a:latin typeface="Times New Roman" pitchFamily="18" charset="0"/>
                <a:cs typeface="Times New Roman" pitchFamily="18" charset="0"/>
              </a:rPr>
              <a:t>или неправедности </a:t>
            </a:r>
            <a:r>
              <a:rPr lang="ru-RU" sz="1600" b="1" dirty="0">
                <a:solidFill>
                  <a:srgbClr val="002060"/>
                </a:solidFill>
                <a:latin typeface="Times New Roman" pitchFamily="18" charset="0"/>
                <a:cs typeface="Times New Roman" pitchFamily="18" charset="0"/>
              </a:rPr>
              <a:t>афганской войны, наши солдаты</a:t>
            </a:r>
          </a:p>
          <a:p>
            <a:pPr algn="just">
              <a:defRPr/>
            </a:pPr>
            <a:r>
              <a:rPr lang="ru-RU" sz="1600" b="1" dirty="0">
                <a:solidFill>
                  <a:srgbClr val="002060"/>
                </a:solidFill>
                <a:latin typeface="Times New Roman" pitchFamily="18" charset="0"/>
                <a:cs typeface="Times New Roman" pitchFamily="18" charset="0"/>
              </a:rPr>
              <a:t>выполняли </a:t>
            </a:r>
            <a:r>
              <a:rPr lang="ru-RU" sz="1600" b="1" dirty="0" smtClean="0">
                <a:solidFill>
                  <a:srgbClr val="002060"/>
                </a:solidFill>
                <a:latin typeface="Times New Roman" pitchFamily="18" charset="0"/>
                <a:cs typeface="Times New Roman" pitchFamily="18" charset="0"/>
              </a:rPr>
              <a:t>там поставленные боевые задачи</a:t>
            </a:r>
            <a:r>
              <a:rPr lang="ru-RU" sz="1600" b="1" dirty="0">
                <a:solidFill>
                  <a:srgbClr val="002060"/>
                </a:solidFill>
                <a:latin typeface="Times New Roman" pitchFamily="18" charset="0"/>
                <a:cs typeface="Times New Roman" pitchFamily="18" charset="0"/>
              </a:rPr>
              <a:t>, верные воинскому долгу и присяге. </a:t>
            </a:r>
            <a:r>
              <a:rPr lang="ru-RU" sz="1600" b="1" dirty="0" smtClean="0">
                <a:solidFill>
                  <a:srgbClr val="002060"/>
                </a:solidFill>
                <a:latin typeface="Times New Roman" pitchFamily="18" charset="0"/>
                <a:cs typeface="Times New Roman" pitchFamily="18" charset="0"/>
              </a:rPr>
              <a:t>И </a:t>
            </a:r>
            <a:r>
              <a:rPr lang="ru-RU" sz="1600" b="1" dirty="0">
                <a:solidFill>
                  <a:srgbClr val="002060"/>
                </a:solidFill>
                <a:latin typeface="Times New Roman" pitchFamily="18" charset="0"/>
                <a:cs typeface="Times New Roman" pitchFamily="18" charset="0"/>
              </a:rPr>
              <a:t>выполняли с честью!  </a:t>
            </a:r>
          </a:p>
        </p:txBody>
      </p:sp>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Фоторепортаж</a:t>
            </a:r>
            <a:endParaRPr lang="ru-RU" sz="1600" dirty="0">
              <a:solidFill>
                <a:srgbClr val="002060"/>
              </a:solidFill>
              <a:latin typeface="Times New Roman" pitchFamily="18" charset="0"/>
              <a:cs typeface="Times New Roman" pitchFamily="18" charset="0"/>
            </a:endParaRPr>
          </a:p>
        </p:txBody>
      </p:sp>
      <p:sp>
        <p:nvSpPr>
          <p:cNvPr id="18439" name="Rectangle 7"/>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8441" name="Rectangle 9"/>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8442" name="Rectangle 10"/>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7" name="Picture 2" descr="D:\Афганистан - ты боль моей души\75afd37bbea3.jpg"/>
          <p:cNvPicPr preferRelativeResize="0">
            <a:picLocks noChangeArrowheads="1"/>
          </p:cNvPicPr>
          <p:nvPr/>
        </p:nvPicPr>
        <p:blipFill>
          <a:blip r:embed="rId2"/>
          <a:srcRect/>
          <a:stretch>
            <a:fillRect/>
          </a:stretch>
        </p:blipFill>
        <p:spPr bwMode="auto">
          <a:xfrm>
            <a:off x="917544" y="1208863"/>
            <a:ext cx="2160000" cy="2520000"/>
          </a:xfrm>
          <a:prstGeom prst="rect">
            <a:avLst/>
          </a:prstGeom>
          <a:noFill/>
          <a:ln w="9525">
            <a:noFill/>
            <a:miter lim="800000"/>
            <a:headEnd/>
            <a:tailEnd/>
          </a:ln>
        </p:spPr>
      </p:pic>
      <p:pic>
        <p:nvPicPr>
          <p:cNvPr id="8" name="Picture 2" descr="C:\Users\ТАТЬЯНА\Desktop\афганистан\4f611310a65e71f58b1e22d117820a46.jpg"/>
          <p:cNvPicPr preferRelativeResize="0">
            <a:picLocks noGrp="1" noChangeArrowheads="1"/>
          </p:cNvPicPr>
          <p:nvPr>
            <p:ph idx="1"/>
          </p:nvPr>
        </p:nvPicPr>
        <p:blipFill>
          <a:blip r:embed="rId3"/>
          <a:srcRect/>
          <a:stretch>
            <a:fillRect/>
          </a:stretch>
        </p:blipFill>
        <p:spPr>
          <a:xfrm>
            <a:off x="3417874" y="3423441"/>
            <a:ext cx="2160000" cy="2520000"/>
          </a:xfrm>
          <a:noFill/>
        </p:spPr>
      </p:pic>
      <p:pic>
        <p:nvPicPr>
          <p:cNvPr id="9" name="Рисунок 37" descr="война в афганистане"/>
          <p:cNvPicPr preferRelativeResize="0">
            <a:picLocks noChangeArrowheads="1"/>
          </p:cNvPicPr>
          <p:nvPr/>
        </p:nvPicPr>
        <p:blipFill>
          <a:blip r:embed="rId4"/>
          <a:srcRect/>
          <a:stretch>
            <a:fillRect/>
          </a:stretch>
        </p:blipFill>
        <p:spPr bwMode="auto">
          <a:xfrm>
            <a:off x="7489840" y="4066383"/>
            <a:ext cx="2520000" cy="1800000"/>
          </a:xfrm>
          <a:prstGeom prst="rect">
            <a:avLst/>
          </a:prstGeom>
          <a:noFill/>
          <a:ln w="9525">
            <a:noFill/>
            <a:miter lim="800000"/>
            <a:headEnd/>
            <a:tailEnd/>
          </a:ln>
        </p:spPr>
      </p:pic>
      <p:pic>
        <p:nvPicPr>
          <p:cNvPr id="10" name="Picture 4" descr="40"/>
          <p:cNvPicPr preferRelativeResize="0">
            <a:picLocks noChangeArrowheads="1"/>
          </p:cNvPicPr>
          <p:nvPr/>
        </p:nvPicPr>
        <p:blipFill>
          <a:blip r:embed="rId5"/>
          <a:srcRect/>
          <a:stretch>
            <a:fillRect/>
          </a:stretch>
        </p:blipFill>
        <p:spPr bwMode="auto">
          <a:xfrm>
            <a:off x="7847030" y="1208863"/>
            <a:ext cx="2160000" cy="2520000"/>
          </a:xfrm>
          <a:prstGeom prst="rect">
            <a:avLst/>
          </a:prstGeom>
          <a:noFill/>
          <a:ln w="9525">
            <a:noFill/>
            <a:miter lim="800000"/>
            <a:headEnd/>
            <a:tailEnd/>
          </a:ln>
        </p:spPr>
      </p:pic>
      <p:pic>
        <p:nvPicPr>
          <p:cNvPr id="11" name="Picture 4" descr="3RIA-481705-Preview"/>
          <p:cNvPicPr preferRelativeResize="0">
            <a:picLocks noChangeArrowheads="1"/>
          </p:cNvPicPr>
          <p:nvPr/>
        </p:nvPicPr>
        <p:blipFill>
          <a:blip r:embed="rId6"/>
          <a:srcRect/>
          <a:stretch>
            <a:fillRect/>
          </a:stretch>
        </p:blipFill>
        <p:spPr bwMode="auto">
          <a:xfrm>
            <a:off x="5275262" y="2208995"/>
            <a:ext cx="2520000" cy="1800000"/>
          </a:xfrm>
          <a:prstGeom prst="rect">
            <a:avLst/>
          </a:prstGeom>
          <a:noFill/>
          <a:ln w="9525">
            <a:noFill/>
            <a:miter lim="800000"/>
            <a:headEnd/>
            <a:tailEnd/>
          </a:ln>
        </p:spPr>
      </p:pic>
      <p:pic>
        <p:nvPicPr>
          <p:cNvPr id="12" name="Picture 8" descr="дозор"/>
          <p:cNvPicPr preferRelativeResize="0">
            <a:picLocks noChangeArrowheads="1"/>
          </p:cNvPicPr>
          <p:nvPr/>
        </p:nvPicPr>
        <p:blipFill>
          <a:blip r:embed="rId7"/>
          <a:srcRect/>
          <a:stretch>
            <a:fillRect/>
          </a:stretch>
        </p:blipFill>
        <p:spPr bwMode="auto">
          <a:xfrm>
            <a:off x="3132122" y="1280301"/>
            <a:ext cx="2520000" cy="1800000"/>
          </a:xfrm>
          <a:prstGeom prst="rect">
            <a:avLst/>
          </a:prstGeom>
          <a:noFill/>
          <a:ln w="9525">
            <a:noFill/>
            <a:miter lim="800000"/>
            <a:headEnd/>
            <a:tailEnd/>
          </a:ln>
        </p:spPr>
      </p:pic>
      <p:pic>
        <p:nvPicPr>
          <p:cNvPr id="13" name="Picture 2" descr="C:\Users\ТАТЬЯНА\Desktop\афганистан\0_13eb9_f97f6def_xl.jpg"/>
          <p:cNvPicPr preferRelativeResize="0">
            <a:picLocks noChangeArrowheads="1"/>
          </p:cNvPicPr>
          <p:nvPr/>
        </p:nvPicPr>
        <p:blipFill>
          <a:blip r:embed="rId8"/>
          <a:srcRect/>
          <a:stretch>
            <a:fillRect/>
          </a:stretch>
        </p:blipFill>
        <p:spPr bwMode="auto">
          <a:xfrm>
            <a:off x="988982" y="4709325"/>
            <a:ext cx="2520000" cy="1800000"/>
          </a:xfrm>
          <a:prstGeom prst="rect">
            <a:avLst/>
          </a:prstGeom>
          <a:noFill/>
          <a:ln w="9525">
            <a:noFill/>
            <a:miter lim="800000"/>
            <a:headEnd/>
            <a:tailEnd/>
          </a:ln>
        </p:spPr>
      </p:pic>
      <p:pic>
        <p:nvPicPr>
          <p:cNvPr id="14" name="Picture 4" descr="150209_12944_46625_13"/>
          <p:cNvPicPr preferRelativeResize="0">
            <a:picLocks noChangeArrowheads="1"/>
          </p:cNvPicPr>
          <p:nvPr/>
        </p:nvPicPr>
        <p:blipFill>
          <a:blip r:embed="rId9"/>
          <a:srcRect/>
          <a:stretch>
            <a:fillRect/>
          </a:stretch>
        </p:blipFill>
        <p:spPr bwMode="auto">
          <a:xfrm>
            <a:off x="5632452" y="4280697"/>
            <a:ext cx="1800000" cy="2520000"/>
          </a:xfrm>
          <a:prstGeom prst="rect">
            <a:avLst/>
          </a:prstGeom>
          <a:noFill/>
          <a:ln w="9525">
            <a:noFill/>
            <a:miter lim="800000"/>
            <a:headEnd/>
            <a:tailEnd/>
          </a:ln>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0"/>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1"/>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nodeType="clickEffect">
                                  <p:stCondLst>
                                    <p:cond delay="0"/>
                                  </p:stCondLst>
                                  <p:childTnLst>
                                    <p:animRot by="21600000">
                                      <p:cBhvr>
                                        <p:cTn id="14"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52225" name="Picture 1" descr="C:\Documents and Settings\Admin\Мои документы\Фото 2016-2017 год\Афган 2017\SAM_5264.JPG"/>
          <p:cNvPicPr preferRelativeResize="0">
            <a:picLocks noChangeArrowheads="1"/>
          </p:cNvPicPr>
          <p:nvPr/>
        </p:nvPicPr>
        <p:blipFill>
          <a:blip r:embed="rId2" cstate="print"/>
          <a:srcRect/>
          <a:stretch>
            <a:fillRect/>
          </a:stretch>
        </p:blipFill>
        <p:spPr bwMode="auto">
          <a:xfrm>
            <a:off x="846106" y="1280301"/>
            <a:ext cx="2880000" cy="2160000"/>
          </a:xfrm>
          <a:prstGeom prst="rect">
            <a:avLst/>
          </a:prstGeom>
          <a:noFill/>
        </p:spPr>
      </p:pic>
      <p:pic>
        <p:nvPicPr>
          <p:cNvPr id="52226" name="Picture 2" descr="C:\Documents and Settings\Admin\Мои документы\Фото 2016-2017 год\Афган 2017\SAM_5267.JPG"/>
          <p:cNvPicPr preferRelativeResize="0">
            <a:picLocks noChangeArrowheads="1"/>
          </p:cNvPicPr>
          <p:nvPr/>
        </p:nvPicPr>
        <p:blipFill>
          <a:blip r:embed="rId3" cstate="print"/>
          <a:srcRect/>
          <a:stretch>
            <a:fillRect/>
          </a:stretch>
        </p:blipFill>
        <p:spPr bwMode="auto">
          <a:xfrm>
            <a:off x="3989378" y="1280301"/>
            <a:ext cx="2880000" cy="2160000"/>
          </a:xfrm>
          <a:prstGeom prst="rect">
            <a:avLst/>
          </a:prstGeom>
          <a:noFill/>
        </p:spPr>
      </p:pic>
      <p:pic>
        <p:nvPicPr>
          <p:cNvPr id="52227" name="Picture 3" descr="C:\Documents and Settings\Admin\Мои документы\Фото 2016-2017 год\Афган 2017\SAM_5275.JPG"/>
          <p:cNvPicPr preferRelativeResize="0">
            <a:picLocks noChangeArrowheads="1"/>
          </p:cNvPicPr>
          <p:nvPr/>
        </p:nvPicPr>
        <p:blipFill>
          <a:blip r:embed="rId4" cstate="print"/>
          <a:srcRect/>
          <a:stretch>
            <a:fillRect/>
          </a:stretch>
        </p:blipFill>
        <p:spPr bwMode="auto">
          <a:xfrm>
            <a:off x="7132650" y="1280301"/>
            <a:ext cx="2880000" cy="2160000"/>
          </a:xfrm>
          <a:prstGeom prst="rect">
            <a:avLst/>
          </a:prstGeom>
          <a:noFill/>
        </p:spPr>
      </p:pic>
      <p:pic>
        <p:nvPicPr>
          <p:cNvPr id="52228" name="Picture 4" descr="C:\Documents and Settings\Admin\Мои документы\Фото 2016-2017 год\Афган 2017\SAM_5291.JPG"/>
          <p:cNvPicPr preferRelativeResize="0">
            <a:picLocks noChangeArrowheads="1"/>
          </p:cNvPicPr>
          <p:nvPr/>
        </p:nvPicPr>
        <p:blipFill>
          <a:blip r:embed="rId5" cstate="print"/>
          <a:srcRect/>
          <a:stretch>
            <a:fillRect/>
          </a:stretch>
        </p:blipFill>
        <p:spPr bwMode="auto">
          <a:xfrm>
            <a:off x="846106" y="3637755"/>
            <a:ext cx="2880000" cy="2160000"/>
          </a:xfrm>
          <a:prstGeom prst="rect">
            <a:avLst/>
          </a:prstGeom>
          <a:noFill/>
        </p:spPr>
      </p:pic>
      <p:pic>
        <p:nvPicPr>
          <p:cNvPr id="52229" name="Picture 5" descr="C:\Documents and Settings\Admin\Мои документы\Фото 2016-2017 год\Афган 2017\SAM_5308.JPG"/>
          <p:cNvPicPr preferRelativeResize="0">
            <a:picLocks noChangeArrowheads="1"/>
          </p:cNvPicPr>
          <p:nvPr/>
        </p:nvPicPr>
        <p:blipFill>
          <a:blip r:embed="rId6" cstate="print"/>
          <a:srcRect/>
          <a:stretch>
            <a:fillRect/>
          </a:stretch>
        </p:blipFill>
        <p:spPr bwMode="auto">
          <a:xfrm>
            <a:off x="3989378" y="3637755"/>
            <a:ext cx="2880000" cy="2160000"/>
          </a:xfrm>
          <a:prstGeom prst="rect">
            <a:avLst/>
          </a:prstGeom>
          <a:noFill/>
        </p:spPr>
      </p:pic>
      <p:pic>
        <p:nvPicPr>
          <p:cNvPr id="52230" name="Picture 6" descr="C:\Documents and Settings\Admin\Мои документы\Фото 2016-2017 год\Афган 2017\SAM_5309.JPG"/>
          <p:cNvPicPr preferRelativeResize="0">
            <a:picLocks noChangeArrowheads="1"/>
          </p:cNvPicPr>
          <p:nvPr/>
        </p:nvPicPr>
        <p:blipFill>
          <a:blip r:embed="rId7" cstate="print"/>
          <a:srcRect/>
          <a:stretch>
            <a:fillRect/>
          </a:stretch>
        </p:blipFill>
        <p:spPr bwMode="auto">
          <a:xfrm>
            <a:off x="7204088" y="3637755"/>
            <a:ext cx="2880000" cy="2160000"/>
          </a:xfrm>
          <a:prstGeom prst="rect">
            <a:avLst/>
          </a:prstGeom>
          <a:noFill/>
        </p:spPr>
      </p:pic>
      <p:pic>
        <p:nvPicPr>
          <p:cNvPr id="52231" name="Picture 7" descr="E:\ЖСШ №1 2016-2017 год\Школьная газета ЖСШ№1 2016-2017 год\Кнопки\file769.jpg"/>
          <p:cNvPicPr>
            <a:picLocks noChangeAspect="1" noChangeArrowheads="1"/>
          </p:cNvPicPr>
          <p:nvPr/>
        </p:nvPicPr>
        <p:blipFill>
          <a:blip r:embed="rId8"/>
          <a:srcRect/>
          <a:stretch>
            <a:fillRect/>
          </a:stretch>
        </p:blipFill>
        <p:spPr bwMode="auto">
          <a:xfrm>
            <a:off x="2131990" y="5995209"/>
            <a:ext cx="5500726" cy="1000132"/>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Казахские композиторы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8370" name="Rectangle 2"/>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58373"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410" name="Rectangle 2"/>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413"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9458" name="Рисунок 9" descr="Нургиса Тлендиев (1925-1998). худ. М.Сыздыков">
            <a:hlinkClick r:id="rId2" tooltip="&quot;Нургиса Тлендиев (1925-1998). худ. М.Сыздыков&quot;"/>
          </p:cNvPr>
          <p:cNvPicPr>
            <a:picLocks noChangeAspect="1" noChangeArrowheads="1"/>
          </p:cNvPicPr>
          <p:nvPr/>
        </p:nvPicPr>
        <p:blipFill>
          <a:blip r:embed="rId3"/>
          <a:srcRect/>
          <a:stretch>
            <a:fillRect/>
          </a:stretch>
        </p:blipFill>
        <p:spPr bwMode="auto">
          <a:xfrm>
            <a:off x="917544" y="1280301"/>
            <a:ext cx="1857388" cy="1785950"/>
          </a:xfrm>
          <a:prstGeom prst="rect">
            <a:avLst/>
          </a:prstGeom>
          <a:noFill/>
        </p:spPr>
      </p:pic>
      <p:pic>
        <p:nvPicPr>
          <p:cNvPr id="19457" name="Рисунок 10" descr="Темирбек Ахметов (1919-1952). худ. М.Сыздыков">
            <a:hlinkClick r:id="rId4" tooltip="&quot;Темирбек Ахметов (1919-1952). худ. М.Сыздыков&quot;"/>
          </p:cNvPr>
          <p:cNvPicPr>
            <a:picLocks noChangeAspect="1" noChangeArrowheads="1"/>
          </p:cNvPicPr>
          <p:nvPr/>
        </p:nvPicPr>
        <p:blipFill>
          <a:blip r:embed="rId5"/>
          <a:srcRect/>
          <a:stretch>
            <a:fillRect/>
          </a:stretch>
        </p:blipFill>
        <p:spPr bwMode="auto">
          <a:xfrm>
            <a:off x="8061344" y="3994945"/>
            <a:ext cx="1857378" cy="1714512"/>
          </a:xfrm>
          <a:prstGeom prst="rect">
            <a:avLst/>
          </a:prstGeom>
          <a:noFill/>
        </p:spPr>
      </p:pic>
      <p:sp>
        <p:nvSpPr>
          <p:cNvPr id="19459"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9460" name="Rectangle 4"/>
          <p:cNvSpPr>
            <a:spLocks noChangeArrowheads="1"/>
          </p:cNvSpPr>
          <p:nvPr/>
        </p:nvSpPr>
        <p:spPr bwMode="auto">
          <a:xfrm>
            <a:off x="2846370" y="1280301"/>
            <a:ext cx="7143800" cy="261610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Нургиса</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Тлендиев</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(1925-1998).</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ru-RU" sz="1400" dirty="0" smtClean="0">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Народный артист Республики Казахстан, лауреат Государственной премии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Халык</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каhарманы</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профессор, выдающийся композитор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Нургиса</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Тлендиев</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родился в Алматинской области. </a:t>
            </a:r>
          </a:p>
          <a:p>
            <a:pPr marL="0" marR="0" lvl="0" indent="0" algn="just" defTabSz="914400" rtl="0" eaLnBrk="1" fontAlgn="base" latinLnBrk="0" hangingPunct="1">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Его отец был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кюйши</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а мать - певицей, поэтому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Нургиса</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рано проявляет музы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кальные</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способности. Он уже с пяти лет играл на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домбыре</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а в двенадцать лет -в составе оркестра. </a:t>
            </a:r>
          </a:p>
          <a:p>
            <a:pPr marL="0" marR="0" lvl="0" indent="0" algn="just" defTabSz="914400" rtl="0" eaLnBrk="1" fontAlgn="base" latinLnBrk="0" hangingPunct="1">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Немалое влияние на выбор его жизненного пути оказал известный академик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Ахмет</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Жубанов</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Нургиса</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Тлендиев</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открыл путь для новой обработки и развития инструментальной музыки. Мастер традиционной казахской народной музыки, он написал музыку ко многим фильмам, спектаклям, а также создал много песен, которые стали популярными в народе.</a:t>
            </a:r>
            <a:endParaRPr kumimoji="0" lang="ru-RU" sz="13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19461" name="Rectangle 5"/>
          <p:cNvSpPr>
            <a:spLocks noChangeArrowheads="1"/>
          </p:cNvSpPr>
          <p:nvPr/>
        </p:nvSpPr>
        <p:spPr bwMode="auto">
          <a:xfrm>
            <a:off x="988982" y="3994945"/>
            <a:ext cx="6929486" cy="260071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Темирбек</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Ахметов (1919-1952).</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Темирбек</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Ахметов родился в Алматинской области. С детства он рос в музыкальной среде. Увлечение музыкой проявилось с раннего детства. Особое влияние на него оказал отец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Нургисы</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известный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кюйши</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Тленди</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Темирбек</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 своеобразный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композитор-кюйши</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Его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кюи</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относятся к лучшим образцам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изнаночно-крученого</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исполнительства. В совершенстве владел искусством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Жетысуской</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школы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кюев</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Его манера игры на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домбыре</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отличается новизной, переливчатостью исполнения. </a:t>
            </a:r>
          </a:p>
          <a:p>
            <a:pPr marL="0" marR="0" lvl="0" indent="0" algn="just" defTabSz="914400" rtl="0" eaLnBrk="1" fontAlgn="base" latinLnBrk="0" hangingPunct="1">
              <a:lnSpc>
                <a:spcPct val="100000"/>
              </a:lnSpc>
              <a:spcBef>
                <a:spcPct val="0"/>
              </a:spcBef>
              <a:spcAft>
                <a:spcPct val="0"/>
              </a:spcAft>
              <a:buClrTx/>
              <a:buSzTx/>
              <a:buFontTx/>
              <a:buNone/>
              <a:tabLst/>
            </a:pPr>
            <a:r>
              <a:rPr lang="ru-RU" sz="1300" dirty="0" smtClean="0">
                <a:latin typeface="Times New Roman" pitchFamily="18" charset="0"/>
                <a:ea typeface="Times New Roman" pitchFamily="18" charset="0"/>
                <a:cs typeface="Times New Roman" pitchFamily="18" charset="0"/>
              </a:rPr>
              <a:t>       </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С 1937 года Т. Ахметов работал в оркестре имени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Курмангазы</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За особые заслуги в области искусства он удостоен звания Заслуженного артиста Казахстана. Кюи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Шернияз</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Жетiм</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бала" занимают особое место в репертуаре </a:t>
            </a:r>
            <a:r>
              <a:rPr kumimoji="0" lang="ru-RU" sz="1300" b="0" i="0" u="none" strike="noStrike" cap="none" normalizeH="0" baseline="0" dirty="0" err="1" smtClean="0">
                <a:ln>
                  <a:noFill/>
                </a:ln>
                <a:effectLst/>
                <a:latin typeface="Times New Roman" pitchFamily="18" charset="0"/>
                <a:ea typeface="Times New Roman" pitchFamily="18" charset="0"/>
                <a:cs typeface="Times New Roman" pitchFamily="18" charset="0"/>
              </a:rPr>
              <a:t>домбристов</a:t>
            </a:r>
            <a:r>
              <a:rPr kumimoji="0" lang="ru-RU" sz="1300" b="0" i="0" u="none" strike="noStrike" cap="none" normalizeH="0" baseline="0" dirty="0" smtClean="0">
                <a:ln>
                  <a:noFill/>
                </a:ln>
                <a:effectLst/>
                <a:latin typeface="Times New Roman" pitchFamily="18" charset="0"/>
                <a:ea typeface="Times New Roman" pitchFamily="18" charset="0"/>
                <a:cs typeface="Times New Roman" pitchFamily="18" charset="0"/>
              </a:rPr>
              <a:t> профессионалов.</a:t>
            </a:r>
            <a:endParaRPr kumimoji="0" lang="ru-RU" sz="1300" b="0" i="0" u="none" strike="noStrike" cap="none" normalizeH="0" baseline="0" dirty="0" smtClean="0">
              <a:ln>
                <a:noFill/>
              </a:ln>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a:bodyPr>
          <a:lstStyle/>
          <a:p>
            <a:r>
              <a:rPr lang="ru-RU" sz="3600" b="1" dirty="0" smtClean="0">
                <a:solidFill>
                  <a:srgbClr val="002060"/>
                </a:solidFill>
                <a:latin typeface="Times New Roman" pitchFamily="18" charset="0"/>
                <a:cs typeface="Times New Roman" pitchFamily="18" charset="0"/>
              </a:rPr>
              <a:t>Лидер моей страны</a:t>
            </a:r>
            <a:endParaRPr lang="ru-RU" sz="3600" dirty="0">
              <a:solidFill>
                <a:srgbClr val="002060"/>
              </a:solidFill>
              <a:latin typeface="Times New Roman" pitchFamily="18" charset="0"/>
              <a:cs typeface="Times New Roman" pitchFamily="18" charset="0"/>
            </a:endParaRPr>
          </a:p>
        </p:txBody>
      </p:sp>
      <p:sp>
        <p:nvSpPr>
          <p:cNvPr id="17409" name="Rectangle 1"/>
          <p:cNvSpPr>
            <a:spLocks noChangeArrowheads="1"/>
          </p:cNvSpPr>
          <p:nvPr/>
        </p:nvSpPr>
        <p:spPr bwMode="auto">
          <a:xfrm>
            <a:off x="917544" y="1208863"/>
            <a:ext cx="3571900" cy="547842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Хотела   бы  я быть такой   как ты.</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Но далеко мне до тебя. Увы.</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Но без надежд, нельзя ведь жизнь прожить.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Все  трудности нам надо пережить.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Ты был как все, простым рабочим.</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 вот теперь ты там стоишь,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за тобой всё государство следует,</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Всё будет так, как ты велишь.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Спроси у каждого из нас.</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Кто лучше Назарбаева сможет,</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Такой страной руководить?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Кто сможет все сплотить народы?</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Сам разрешил заботы наций  всех</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Власть в руки дал ему  народ.</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За то, что кровь народа не пролил</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Ты наш оплот, ты лидер наш!</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Я буду долго говорить,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что лучше в мире  нет такой страны.</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Здесь радость </a:t>
            </a:r>
            <a:r>
              <a:rPr kumimoji="0" lang="ru-RU" sz="14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 радость! Беда не беда.</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Гостям в каждом доме мы рады всегда!</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Ты  люби наш народ.</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Тут мы все как один колосок.</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Если ты будешь всем помогать</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Казахстан будет наш расцветать!</a:t>
            </a:r>
            <a:endParaRPr kumimoji="0" lang="ru-RU" sz="1000" b="0" i="0" u="none" strike="noStrike" cap="none" normalizeH="0" baseline="0" dirty="0" smtClean="0">
              <a:ln>
                <a:noFill/>
              </a:ln>
              <a:solidFill>
                <a:schemeClr val="tx1"/>
              </a:solidFill>
              <a:effectLst/>
              <a:latin typeface="Arial" pitchFamily="34" charset="0"/>
            </a:endParaRPr>
          </a:p>
        </p:txBody>
      </p:sp>
      <p:pic>
        <p:nvPicPr>
          <p:cNvPr id="17412" name="Picture 4" descr="D:\ЖСШ №1 2016-2017 год\Школьная газета ЖСШ№1 2016-2017 год\Казахстан\file863.jpg"/>
          <p:cNvPicPr preferRelativeResize="0">
            <a:picLocks noChangeArrowheads="1"/>
          </p:cNvPicPr>
          <p:nvPr/>
        </p:nvPicPr>
        <p:blipFill>
          <a:blip r:embed="rId2" cstate="print"/>
          <a:srcRect/>
          <a:stretch>
            <a:fillRect/>
          </a:stretch>
        </p:blipFill>
        <p:spPr bwMode="auto">
          <a:xfrm>
            <a:off x="4560882" y="3209127"/>
            <a:ext cx="2880000" cy="2160000"/>
          </a:xfrm>
          <a:prstGeom prst="rect">
            <a:avLst/>
          </a:prstGeom>
          <a:noFill/>
        </p:spPr>
      </p:pic>
      <p:pic>
        <p:nvPicPr>
          <p:cNvPr id="17410" name="Picture 2" descr="D:\ЖСШ №1 2016-2017 год\Школьная газета ЖСШ№1 2016-2017 год\Казахстан\file596.jpg"/>
          <p:cNvPicPr>
            <a:picLocks noChangeAspect="1" noChangeArrowheads="1"/>
          </p:cNvPicPr>
          <p:nvPr/>
        </p:nvPicPr>
        <p:blipFill>
          <a:blip r:embed="rId3"/>
          <a:srcRect/>
          <a:stretch>
            <a:fillRect/>
          </a:stretch>
        </p:blipFill>
        <p:spPr bwMode="auto">
          <a:xfrm>
            <a:off x="7989906" y="1280301"/>
            <a:ext cx="1887467" cy="2561562"/>
          </a:xfrm>
          <a:prstGeom prst="rect">
            <a:avLst/>
          </a:prstGeom>
          <a:noFill/>
        </p:spPr>
      </p:pic>
      <p:pic>
        <p:nvPicPr>
          <p:cNvPr id="17413" name="Picture 5" descr="D:\ЖСШ №1 2016-2017 год\Школьная газета ЖСШ№1 2016-2017 год\Казахстан\file585.jpg"/>
          <p:cNvPicPr>
            <a:picLocks noChangeAspect="1" noChangeArrowheads="1"/>
          </p:cNvPicPr>
          <p:nvPr/>
        </p:nvPicPr>
        <p:blipFill>
          <a:blip r:embed="rId4"/>
          <a:srcRect/>
          <a:stretch>
            <a:fillRect/>
          </a:stretch>
        </p:blipFill>
        <p:spPr bwMode="auto">
          <a:xfrm>
            <a:off x="6989774" y="4137821"/>
            <a:ext cx="2580560" cy="1714512"/>
          </a:xfrm>
          <a:prstGeom prst="rect">
            <a:avLst/>
          </a:prstGeom>
          <a:noFill/>
        </p:spPr>
      </p:pic>
      <p:pic>
        <p:nvPicPr>
          <p:cNvPr id="17411" name="Picture 3" descr="D:\ЖСШ №1 2016-2017 год\Школьная газета ЖСШ№1 2016-2017 год\Казахстан\file862.jpg"/>
          <p:cNvPicPr preferRelativeResize="0">
            <a:picLocks noChangeArrowheads="1"/>
          </p:cNvPicPr>
          <p:nvPr/>
        </p:nvPicPr>
        <p:blipFill>
          <a:blip r:embed="rId5" cstate="print"/>
          <a:srcRect/>
          <a:stretch>
            <a:fillRect/>
          </a:stretch>
        </p:blipFill>
        <p:spPr bwMode="auto">
          <a:xfrm>
            <a:off x="4918072" y="1351739"/>
            <a:ext cx="2880000" cy="2160000"/>
          </a:xfrm>
          <a:prstGeom prst="rect">
            <a:avLst/>
          </a:prstGeom>
          <a:noFill/>
        </p:spPr>
      </p:pic>
      <p:pic>
        <p:nvPicPr>
          <p:cNvPr id="50177" name="Picture 1" descr="E:\ЖСШ №1 2016-2017 год\Школьная газета ЖСШ№1 2016-2017 год\Казахстан\file490.jpg"/>
          <p:cNvPicPr preferRelativeResize="0">
            <a:picLocks noChangeArrowheads="1"/>
          </p:cNvPicPr>
          <p:nvPr/>
        </p:nvPicPr>
        <p:blipFill>
          <a:blip r:embed="rId6" cstate="print"/>
          <a:srcRect/>
          <a:stretch>
            <a:fillRect/>
          </a:stretch>
        </p:blipFill>
        <p:spPr bwMode="auto">
          <a:xfrm>
            <a:off x="4632320" y="5566581"/>
            <a:ext cx="3143272" cy="1440000"/>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endParaRPr lang="ru-RU" sz="1600" dirty="0">
              <a:solidFill>
                <a:srgbClr val="002060"/>
              </a:solidFill>
              <a:latin typeface="Times New Roman" pitchFamily="18" charset="0"/>
              <a:cs typeface="Times New Roman" pitchFamily="18" charset="0"/>
            </a:endParaRPr>
          </a:p>
        </p:txBody>
      </p:sp>
      <p:sp>
        <p:nvSpPr>
          <p:cNvPr id="15367" name="Rectangle 7"/>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5369" name="Rectangle 9"/>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70" name="Rectangle 10"/>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71" name="Rectangle 11"/>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72" name="Rectangle 12"/>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15373" name="Rectangle 13"/>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16385" name="Picture 1" descr="D:\ЖСШ №1 2016-2017 год\Школьная газета ЖСШ№1 2016-2017 год\Казахстан\file27.jpg"/>
          <p:cNvPicPr preferRelativeResize="0">
            <a:picLocks noChangeArrowheads="1"/>
          </p:cNvPicPr>
          <p:nvPr/>
        </p:nvPicPr>
        <p:blipFill>
          <a:blip r:embed="rId2"/>
          <a:srcRect/>
          <a:stretch>
            <a:fillRect/>
          </a:stretch>
        </p:blipFill>
        <p:spPr bwMode="auto">
          <a:xfrm>
            <a:off x="4275130" y="1280301"/>
            <a:ext cx="2160000" cy="2880000"/>
          </a:xfrm>
          <a:prstGeom prst="rect">
            <a:avLst/>
          </a:prstGeom>
          <a:noFill/>
        </p:spPr>
      </p:pic>
      <p:pic>
        <p:nvPicPr>
          <p:cNvPr id="16386" name="Picture 2" descr="D:\ЖСШ №1 2016-2017 год\Школьная газета ЖСШ№1 2016-2017 год\Казахстан\file577.jpg"/>
          <p:cNvPicPr>
            <a:picLocks noChangeAspect="1" noChangeArrowheads="1"/>
          </p:cNvPicPr>
          <p:nvPr/>
        </p:nvPicPr>
        <p:blipFill>
          <a:blip r:embed="rId3"/>
          <a:srcRect/>
          <a:stretch>
            <a:fillRect/>
          </a:stretch>
        </p:blipFill>
        <p:spPr bwMode="auto">
          <a:xfrm>
            <a:off x="7132650" y="1208863"/>
            <a:ext cx="2852560" cy="2248768"/>
          </a:xfrm>
          <a:prstGeom prst="rect">
            <a:avLst/>
          </a:prstGeom>
          <a:noFill/>
        </p:spPr>
      </p:pic>
      <p:pic>
        <p:nvPicPr>
          <p:cNvPr id="16387" name="Picture 3" descr="D:\ЖСШ №1 2016-2017 год\Школьная газета ЖСШ№1 2016-2017 год\Казахстан\file594.jpg"/>
          <p:cNvPicPr>
            <a:picLocks noChangeAspect="1" noChangeArrowheads="1"/>
          </p:cNvPicPr>
          <p:nvPr/>
        </p:nvPicPr>
        <p:blipFill>
          <a:blip r:embed="rId4"/>
          <a:srcRect/>
          <a:stretch>
            <a:fillRect/>
          </a:stretch>
        </p:blipFill>
        <p:spPr bwMode="auto">
          <a:xfrm>
            <a:off x="6775460" y="3709193"/>
            <a:ext cx="2972442" cy="2071702"/>
          </a:xfrm>
          <a:prstGeom prst="rect">
            <a:avLst/>
          </a:prstGeom>
          <a:noFill/>
        </p:spPr>
      </p:pic>
      <p:pic>
        <p:nvPicPr>
          <p:cNvPr id="16388" name="Picture 4" descr="D:\ЖСШ №1 2016-2017 год\Школьная газета ЖСШ№1 2016-2017 год\Казахстан\file913.jpg"/>
          <p:cNvPicPr>
            <a:picLocks noChangeAspect="1" noChangeArrowheads="1"/>
          </p:cNvPicPr>
          <p:nvPr/>
        </p:nvPicPr>
        <p:blipFill>
          <a:blip r:embed="rId5"/>
          <a:srcRect/>
          <a:stretch>
            <a:fillRect/>
          </a:stretch>
        </p:blipFill>
        <p:spPr bwMode="auto">
          <a:xfrm>
            <a:off x="917544" y="1208863"/>
            <a:ext cx="2733733" cy="2055013"/>
          </a:xfrm>
          <a:prstGeom prst="rect">
            <a:avLst/>
          </a:prstGeom>
          <a:noFill/>
        </p:spPr>
      </p:pic>
      <p:pic>
        <p:nvPicPr>
          <p:cNvPr id="16389" name="Picture 5" descr="D:\ЖСШ №1 2016-2017 год\Школьная газета ЖСШ№1 2016-2017 год\Казахстан\file595.jpg"/>
          <p:cNvPicPr>
            <a:picLocks noChangeAspect="1" noChangeArrowheads="1"/>
          </p:cNvPicPr>
          <p:nvPr/>
        </p:nvPicPr>
        <p:blipFill>
          <a:blip r:embed="rId6"/>
          <a:srcRect/>
          <a:stretch>
            <a:fillRect/>
          </a:stretch>
        </p:blipFill>
        <p:spPr bwMode="auto">
          <a:xfrm>
            <a:off x="1346172" y="3423441"/>
            <a:ext cx="2643206" cy="1839231"/>
          </a:xfrm>
          <a:prstGeom prst="rect">
            <a:avLst/>
          </a:prstGeom>
          <a:noFill/>
        </p:spPr>
      </p:pic>
      <p:pic>
        <p:nvPicPr>
          <p:cNvPr id="16390" name="Picture 6" descr="D:\ЖСШ №1 2016-2017 год\Школьная газета ЖСШ№1 2016-2017 год\Казахстан\file593.jpg"/>
          <p:cNvPicPr>
            <a:picLocks noChangeAspect="1" noChangeArrowheads="1"/>
          </p:cNvPicPr>
          <p:nvPr/>
        </p:nvPicPr>
        <p:blipFill>
          <a:blip r:embed="rId7"/>
          <a:srcRect/>
          <a:stretch>
            <a:fillRect/>
          </a:stretch>
        </p:blipFill>
        <p:spPr bwMode="auto">
          <a:xfrm>
            <a:off x="3632188" y="4637887"/>
            <a:ext cx="2858545" cy="2143909"/>
          </a:xfrm>
          <a:prstGeom prst="rect">
            <a:avLst/>
          </a:prstGeom>
          <a:noFill/>
        </p:spPr>
      </p:pic>
      <p:pic>
        <p:nvPicPr>
          <p:cNvPr id="16391" name="Picture 7" descr="D:\ЖСШ №1 2016-2017 год\Школьная газета ЖСШ№1 2016-2017 год\Казахстан\file288.png"/>
          <p:cNvPicPr>
            <a:picLocks noChangeAspect="1" noChangeArrowheads="1"/>
          </p:cNvPicPr>
          <p:nvPr/>
        </p:nvPicPr>
        <p:blipFill>
          <a:blip r:embed="rId8"/>
          <a:srcRect/>
          <a:stretch>
            <a:fillRect/>
          </a:stretch>
        </p:blipFill>
        <p:spPr bwMode="auto">
          <a:xfrm>
            <a:off x="1417610" y="5423705"/>
            <a:ext cx="1445421" cy="1445421"/>
          </a:xfrm>
          <a:prstGeom prst="rect">
            <a:avLst/>
          </a:prstGeom>
          <a:noFill/>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Волшебный мир природы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22531"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7105" name="Rectangle 1"/>
          <p:cNvSpPr>
            <a:spLocks noChangeArrowheads="1"/>
          </p:cNvSpPr>
          <p:nvPr/>
        </p:nvSpPr>
        <p:spPr bwMode="auto">
          <a:xfrm>
            <a:off x="917544" y="1280301"/>
            <a:ext cx="9072626" cy="397031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Что такое «Атлантида»?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сегодняшний день мало кто не слышал слово – </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Атлантида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название обросло мифическими сказаниями и легендами. Но интересные факты о городах и странах не терпят вымыслов. Мы предлагаем вам краткий отчет о возникновении этого понятия.</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Впервые об этом государстве сообщил древнегреческий философ Платон (428 год до н. э.). В своих произведениях он несколько раз упоминал удивительный остров-государство. Там, по его словам, жили потомки бога морей Посейдона и простая смертная девушка, по имени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Клейто</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Они были искусными ремесленниками и великолепными мореплавателями. Однако со временем они стали алчными и жадными, что повлекло за собой катастрофу. Чудесный остров исчез в морских глубинах, не оставив после себя ни малейшего следа.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средневековье особенной популярностью пользовалась тема Атлантиды. В 19 веке мистики и эзотерики взяли на вооружение это понятие, и стали им спекулировать.</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Ученые до сих пор не знают, существовала ли Атлантида. Тех, кто занимается вопросами острова Атлантиды - называют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атлантологами</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lang="ru-RU" sz="1400" dirty="0" smtClean="0">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 предположительно, географическое местонахождение затонувшей Атлантиды – Атлантический океан. Конечно, никаких подтверждающих или опровергающих фактов на этот счет нет, поэтому нельзя ничего утверждать точно. Ученые склоняются к мысли, что это еще одна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a:rPr>
              <a:t>великая тайна</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истории.</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Существует множество художественных образов этой мифической территории, но все это лишь вымысел.</a:t>
            </a:r>
            <a:r>
              <a:rPr kumimoji="0" lang="ru-RU"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Атлантида это не более чем классический, философский миф.</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8129" name="Picture 1" descr="E:\ЖСШ №1 2016-2017 год\Школьная газета ЖСШ№1 2016-2017 год\Природа, животные\186833.jpg"/>
          <p:cNvPicPr preferRelativeResize="0">
            <a:picLocks noChangeArrowheads="1"/>
          </p:cNvPicPr>
          <p:nvPr/>
        </p:nvPicPr>
        <p:blipFill>
          <a:blip r:embed="rId3" cstate="print"/>
          <a:srcRect/>
          <a:stretch>
            <a:fillRect/>
          </a:stretch>
        </p:blipFill>
        <p:spPr bwMode="auto">
          <a:xfrm>
            <a:off x="988982" y="5352267"/>
            <a:ext cx="2165620" cy="1517058"/>
          </a:xfrm>
          <a:prstGeom prst="rect">
            <a:avLst/>
          </a:prstGeom>
          <a:noFill/>
        </p:spPr>
      </p:pic>
      <p:pic>
        <p:nvPicPr>
          <p:cNvPr id="48130" name="Picture 2" descr="E:\ЖСШ №1 2016-2017 год\Школьная газета ЖСШ№1 2016-2017 год\Природа, животные\file322.jpg"/>
          <p:cNvPicPr>
            <a:picLocks noChangeAspect="1" noChangeArrowheads="1"/>
          </p:cNvPicPr>
          <p:nvPr/>
        </p:nvPicPr>
        <p:blipFill>
          <a:blip r:embed="rId4"/>
          <a:srcRect/>
          <a:stretch>
            <a:fillRect/>
          </a:stretch>
        </p:blipFill>
        <p:spPr bwMode="auto">
          <a:xfrm>
            <a:off x="3274998" y="5352267"/>
            <a:ext cx="2444767" cy="1571636"/>
          </a:xfrm>
          <a:prstGeom prst="rect">
            <a:avLst/>
          </a:prstGeom>
          <a:noFill/>
        </p:spPr>
      </p:pic>
      <p:pic>
        <p:nvPicPr>
          <p:cNvPr id="48131" name="Picture 3" descr="E:\ЖСШ №1 2016-2017 год\Школьная газета ЖСШ№1 2016-2017 год\Природа, животные\file342.jpg"/>
          <p:cNvPicPr>
            <a:picLocks noChangeAspect="1" noChangeArrowheads="1"/>
          </p:cNvPicPr>
          <p:nvPr/>
        </p:nvPicPr>
        <p:blipFill>
          <a:blip r:embed="rId5"/>
          <a:srcRect/>
          <a:stretch>
            <a:fillRect/>
          </a:stretch>
        </p:blipFill>
        <p:spPr bwMode="auto">
          <a:xfrm>
            <a:off x="5879731" y="5352267"/>
            <a:ext cx="2444767" cy="1571636"/>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Волшебный мир природы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46081" name="Rectangle 1"/>
          <p:cNvSpPr>
            <a:spLocks noChangeArrowheads="1"/>
          </p:cNvSpPr>
          <p:nvPr/>
        </p:nvSpPr>
        <p:spPr bwMode="auto">
          <a:xfrm>
            <a:off x="917544" y="1208863"/>
            <a:ext cx="9072626" cy="3970318"/>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Цветущая пустыня.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Многие американцы знают о том, что на границе США (Калифорния) и Мексики существует уникальный национальный парк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Анза-Боррего</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Данный парк называют не иначе, как </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Цветущая Пустыня</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чрезвычайно </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a:rPr>
              <a:t>загадочное место</a:t>
            </a:r>
            <a:r>
              <a:rPr lang="ru-RU" sz="1400" dirty="0" smtClean="0">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Во-первых, это второй по величине парк США и занимает он территорию площадью 2400 квадратных километров.</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Во-вторых, раз в году тут происходит настоящее чудо. Девять календарных месяцев в калифорнийской пустыне царит жара и полное отсутствие всякой живности. Почва настолько высыхает что, кажется, будто здесь никогда не появится никакой растительности. Но в феврале начинает твориться нечто невероятное! За несколько дней внезапных и обильных дождей окружающая природа, как птица Феникс восстает из праха и пепла!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Весь парк превращается не просто в зеленеющую равнину, но в настоящий цветник, причем самых прекрасных цветов. Этот феномен известен всем туристическим агентствам в мире, поэтому регулярно в цветущую пустыню </a:t>
            </a:r>
            <a:r>
              <a:rPr kumimoji="0" lang="ru-RU" sz="1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Анза-Боррего</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приезжают десятки тысяч туристов. Райский уголок цветет на протяжении трех месяцев, и потом, словно по мановению волшебной палочки все засыхает, умирает и разносится ветром.</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Снова девять долгих месяцев будет безжизненная пустыня, которая непременно закончится новым расцветом дивных цветов. И так из года в год. Если кому-то посчастливится побывать в этом загадочном, уникальном и цветущем месте пустыни, он навсегда запомнит чудесный природный феномен.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7105" name="Picture 1" descr="E:\ЖСШ №1 2016-2017 год\Школьная газета ЖСШ№1 2016-2017 год\Природа, животные\travel3.jpg"/>
          <p:cNvPicPr>
            <a:picLocks noChangeAspect="1" noChangeArrowheads="1"/>
          </p:cNvPicPr>
          <p:nvPr/>
        </p:nvPicPr>
        <p:blipFill>
          <a:blip r:embed="rId3" cstate="print"/>
          <a:srcRect/>
          <a:stretch>
            <a:fillRect/>
          </a:stretch>
        </p:blipFill>
        <p:spPr bwMode="auto">
          <a:xfrm>
            <a:off x="3489312" y="5352267"/>
            <a:ext cx="2521686" cy="1681945"/>
          </a:xfrm>
          <a:prstGeom prst="rect">
            <a:avLst/>
          </a:prstGeom>
          <a:noFill/>
        </p:spPr>
      </p:pic>
      <p:pic>
        <p:nvPicPr>
          <p:cNvPr id="47106" name="Picture 2" descr="E:\ЖСШ №1 2016-2017 год\Школьная газета ЖСШ№1 2016-2017 год\Природа, животные\file1522.wmf"/>
          <p:cNvPicPr>
            <a:picLocks noChangeAspect="1" noChangeArrowheads="1"/>
          </p:cNvPicPr>
          <p:nvPr/>
        </p:nvPicPr>
        <p:blipFill>
          <a:blip r:embed="rId4"/>
          <a:srcRect/>
          <a:stretch>
            <a:fillRect/>
          </a:stretch>
        </p:blipFill>
        <p:spPr bwMode="auto">
          <a:xfrm>
            <a:off x="6275394" y="5495143"/>
            <a:ext cx="2027103" cy="1357322"/>
          </a:xfrm>
          <a:prstGeom prst="rect">
            <a:avLst/>
          </a:prstGeom>
          <a:noFill/>
        </p:spPr>
      </p:pic>
      <p:pic>
        <p:nvPicPr>
          <p:cNvPr id="47107" name="Picture 3" descr="E:\ЖСШ №1 2016-2017 год\Школьная газета ЖСШ№1 2016-2017 год\Природа, животные\file1535.wmf"/>
          <p:cNvPicPr>
            <a:picLocks noChangeAspect="1" noChangeArrowheads="1"/>
          </p:cNvPicPr>
          <p:nvPr/>
        </p:nvPicPr>
        <p:blipFill>
          <a:blip r:embed="rId5"/>
          <a:srcRect/>
          <a:stretch>
            <a:fillRect/>
          </a:stretch>
        </p:blipFill>
        <p:spPr bwMode="auto">
          <a:xfrm>
            <a:off x="1060420" y="5352267"/>
            <a:ext cx="2143140" cy="1440382"/>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endParaRPr lang="ru-RU" sz="1600" dirty="0">
              <a:solidFill>
                <a:srgbClr val="002060"/>
              </a:solidFill>
              <a:latin typeface="Times New Roman" pitchFamily="18" charset="0"/>
              <a:cs typeface="Times New Roman" pitchFamily="18" charset="0"/>
            </a:endParaRPr>
          </a:p>
        </p:txBody>
      </p:sp>
      <p:sp>
        <p:nvSpPr>
          <p:cNvPr id="45061" name="Rectangle 5"/>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2" name="Rectangle 6"/>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5063"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pic>
        <p:nvPicPr>
          <p:cNvPr id="6" name="Рисунок 5" descr="Парк Анза-Боррего (10)">
            <a:hlinkClick r:id="rId2"/>
          </p:cNvPr>
          <p:cNvPicPr/>
          <p:nvPr/>
        </p:nvPicPr>
        <p:blipFill>
          <a:blip r:embed="rId3"/>
          <a:srcRect/>
          <a:stretch>
            <a:fillRect/>
          </a:stretch>
        </p:blipFill>
        <p:spPr bwMode="auto">
          <a:xfrm>
            <a:off x="3989378" y="1280301"/>
            <a:ext cx="2876550" cy="2162175"/>
          </a:xfrm>
          <a:prstGeom prst="rect">
            <a:avLst/>
          </a:prstGeom>
          <a:noFill/>
          <a:ln w="9525">
            <a:noFill/>
            <a:miter lim="800000"/>
            <a:headEnd/>
            <a:tailEnd/>
          </a:ln>
        </p:spPr>
      </p:pic>
      <p:pic>
        <p:nvPicPr>
          <p:cNvPr id="7" name="Рисунок 6" descr="Парк Анза-Боррего (12)">
            <a:hlinkClick r:id="rId4"/>
          </p:cNvPr>
          <p:cNvPicPr/>
          <p:nvPr/>
        </p:nvPicPr>
        <p:blipFill>
          <a:blip r:embed="rId5"/>
          <a:srcRect/>
          <a:stretch>
            <a:fillRect/>
          </a:stretch>
        </p:blipFill>
        <p:spPr bwMode="auto">
          <a:xfrm>
            <a:off x="7132650" y="1208863"/>
            <a:ext cx="2876550" cy="2162175"/>
          </a:xfrm>
          <a:prstGeom prst="rect">
            <a:avLst/>
          </a:prstGeom>
          <a:noFill/>
          <a:ln w="9525">
            <a:noFill/>
            <a:miter lim="800000"/>
            <a:headEnd/>
            <a:tailEnd/>
          </a:ln>
        </p:spPr>
      </p:pic>
      <p:pic>
        <p:nvPicPr>
          <p:cNvPr id="8" name="Рисунок 7" descr="http://interesnyefakty.org/wp-content/uploads/2016/04/Park-Anza-Borrego-4-100x100.jpg">
            <a:hlinkClick r:id="rId6"/>
          </p:cNvPr>
          <p:cNvPicPr/>
          <p:nvPr/>
        </p:nvPicPr>
        <p:blipFill>
          <a:blip r:embed="rId7"/>
          <a:srcRect/>
          <a:stretch>
            <a:fillRect/>
          </a:stretch>
        </p:blipFill>
        <p:spPr bwMode="auto">
          <a:xfrm>
            <a:off x="846106" y="1208863"/>
            <a:ext cx="2876550" cy="2162175"/>
          </a:xfrm>
          <a:prstGeom prst="rect">
            <a:avLst/>
          </a:prstGeom>
          <a:noFill/>
          <a:ln w="9525">
            <a:noFill/>
            <a:miter lim="800000"/>
            <a:headEnd/>
            <a:tailEnd/>
          </a:ln>
        </p:spPr>
      </p:pic>
      <p:pic>
        <p:nvPicPr>
          <p:cNvPr id="9" name="Рисунок 8" descr="Парк Анза-Боррего (7)">
            <a:hlinkClick r:id="rId8"/>
          </p:cNvPr>
          <p:cNvPicPr/>
          <p:nvPr/>
        </p:nvPicPr>
        <p:blipFill>
          <a:blip r:embed="rId9"/>
          <a:srcRect/>
          <a:stretch>
            <a:fillRect/>
          </a:stretch>
        </p:blipFill>
        <p:spPr bwMode="auto">
          <a:xfrm>
            <a:off x="846106" y="4495011"/>
            <a:ext cx="2876550" cy="2162175"/>
          </a:xfrm>
          <a:prstGeom prst="rect">
            <a:avLst/>
          </a:prstGeom>
          <a:noFill/>
          <a:ln w="9525">
            <a:noFill/>
            <a:miter lim="800000"/>
            <a:headEnd/>
            <a:tailEnd/>
          </a:ln>
        </p:spPr>
      </p:pic>
      <p:pic>
        <p:nvPicPr>
          <p:cNvPr id="10" name="Рисунок 9" descr="Парк Анза-Боррего (8)">
            <a:hlinkClick r:id="rId10"/>
          </p:cNvPr>
          <p:cNvPicPr/>
          <p:nvPr/>
        </p:nvPicPr>
        <p:blipFill>
          <a:blip r:embed="rId11"/>
          <a:srcRect/>
          <a:stretch>
            <a:fillRect/>
          </a:stretch>
        </p:blipFill>
        <p:spPr bwMode="auto">
          <a:xfrm>
            <a:off x="7132650" y="3566317"/>
            <a:ext cx="2876550" cy="2162175"/>
          </a:xfrm>
          <a:prstGeom prst="rect">
            <a:avLst/>
          </a:prstGeom>
          <a:noFill/>
          <a:ln w="9525">
            <a:noFill/>
            <a:miter lim="800000"/>
            <a:headEnd/>
            <a:tailEnd/>
          </a:ln>
        </p:spPr>
      </p:pic>
      <p:pic>
        <p:nvPicPr>
          <p:cNvPr id="12" name="Рисунок 11" descr="Парк Анза-Боррего (6)">
            <a:hlinkClick r:id="rId12"/>
          </p:cNvPr>
          <p:cNvPicPr/>
          <p:nvPr/>
        </p:nvPicPr>
        <p:blipFill>
          <a:blip r:embed="rId13"/>
          <a:srcRect/>
          <a:stretch>
            <a:fillRect/>
          </a:stretch>
        </p:blipFill>
        <p:spPr bwMode="auto">
          <a:xfrm>
            <a:off x="3989378" y="3923507"/>
            <a:ext cx="2876550" cy="2162175"/>
          </a:xfrm>
          <a:prstGeom prst="rect">
            <a:avLst/>
          </a:prstGeom>
          <a:noFill/>
          <a:ln w="9525">
            <a:noFill/>
            <a:miter lim="800000"/>
            <a:headEnd/>
            <a:tailEnd/>
          </a:ln>
        </p:spPr>
      </p:pic>
    </p:spTree>
    <p:extLst>
      <p:ext uri="{BB962C8B-B14F-4D97-AF65-F5344CB8AC3E}">
        <p14:creationId xmlns:p14="http://schemas.microsoft.com/office/powerpoint/2010/main" xmlns="" val="680947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550699"/>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Пожарная безопасность</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3" name="Picture 3" descr="1"/>
          <p:cNvPicPr>
            <a:picLocks noChangeAspect="1" noChangeArrowheads="1"/>
          </p:cNvPicPr>
          <p:nvPr/>
        </p:nvPicPr>
        <p:blipFill>
          <a:blip r:embed="rId2" cstate="print"/>
          <a:srcRect/>
          <a:stretch>
            <a:fillRect/>
          </a:stretch>
        </p:blipFill>
        <p:spPr bwMode="auto">
          <a:xfrm>
            <a:off x="917544" y="1137425"/>
            <a:ext cx="4465637" cy="2827337"/>
          </a:xfrm>
          <a:prstGeom prst="rect">
            <a:avLst/>
          </a:prstGeom>
          <a:noFill/>
          <a:effectLst>
            <a:outerShdw dist="107763" dir="13500000" algn="ctr" rotWithShape="0">
              <a:srgbClr val="808080">
                <a:alpha val="50000"/>
              </a:srgbClr>
            </a:outerShdw>
          </a:effectLst>
        </p:spPr>
      </p:pic>
      <p:sp>
        <p:nvSpPr>
          <p:cNvPr id="6" name="Прямоугольник 5"/>
          <p:cNvSpPr/>
          <p:nvPr/>
        </p:nvSpPr>
        <p:spPr>
          <a:xfrm>
            <a:off x="5418138" y="1137425"/>
            <a:ext cx="456088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600" kern="10" dirty="0" smtClean="0">
                <a:ln w="9525">
                  <a:solidFill>
                    <a:srgbClr val="000000"/>
                  </a:solidFill>
                  <a:round/>
                  <a:headEnd/>
                  <a:tailEnd/>
                </a:ln>
                <a:solidFill>
                  <a:srgbClr val="FF0000"/>
                </a:solidFill>
                <a:latin typeface="Times New Roman" pitchFamily="18" charset="0"/>
                <a:cs typeface="Times New Roman" pitchFamily="18" charset="0"/>
              </a:rPr>
              <a:t>Каждый час на нашей планете</a:t>
            </a:r>
          </a:p>
          <a:p>
            <a:pPr algn="ctr"/>
            <a:r>
              <a:rPr lang="ru-RU" sz="1600" kern="10" dirty="0" smtClean="0">
                <a:ln w="9525">
                  <a:solidFill>
                    <a:srgbClr val="000000"/>
                  </a:solidFill>
                  <a:round/>
                  <a:headEnd/>
                  <a:tailEnd/>
                </a:ln>
                <a:solidFill>
                  <a:srgbClr val="FF0000"/>
                </a:solidFill>
                <a:latin typeface="Times New Roman" pitchFamily="18" charset="0"/>
                <a:cs typeface="Times New Roman" pitchFamily="18" charset="0"/>
              </a:rPr>
              <a:t>вспыхивает более шестисот пожаров,</a:t>
            </a:r>
          </a:p>
          <a:p>
            <a:pPr algn="ctr"/>
            <a:r>
              <a:rPr lang="ru-RU" sz="1600" kern="10" dirty="0" smtClean="0">
                <a:ln w="9525">
                  <a:solidFill>
                    <a:srgbClr val="000000"/>
                  </a:solidFill>
                  <a:round/>
                  <a:headEnd/>
                  <a:tailEnd/>
                </a:ln>
                <a:solidFill>
                  <a:srgbClr val="FF0000"/>
                </a:solidFill>
                <a:latin typeface="Times New Roman" pitchFamily="18" charset="0"/>
                <a:cs typeface="Times New Roman" pitchFamily="18" charset="0"/>
              </a:rPr>
              <a:t>причем на одного погибшего</a:t>
            </a:r>
          </a:p>
          <a:p>
            <a:pPr algn="ctr"/>
            <a:r>
              <a:rPr lang="ru-RU" sz="1600" kern="10" dirty="0" smtClean="0">
                <a:ln w="9525">
                  <a:solidFill>
                    <a:srgbClr val="000000"/>
                  </a:solidFill>
                  <a:round/>
                  <a:headEnd/>
                  <a:tailEnd/>
                </a:ln>
                <a:solidFill>
                  <a:srgbClr val="FF0000"/>
                </a:solidFill>
                <a:latin typeface="Times New Roman" pitchFamily="18" charset="0"/>
                <a:cs typeface="Times New Roman" pitchFamily="18" charset="0"/>
              </a:rPr>
              <a:t>в огне пожара в среднем приходится 25-30</a:t>
            </a:r>
          </a:p>
          <a:p>
            <a:pPr algn="ctr"/>
            <a:r>
              <a:rPr lang="ru-RU" sz="1600" kern="10" dirty="0" smtClean="0">
                <a:ln w="9525">
                  <a:solidFill>
                    <a:srgbClr val="000000"/>
                  </a:solidFill>
                  <a:round/>
                  <a:headEnd/>
                  <a:tailEnd/>
                </a:ln>
                <a:solidFill>
                  <a:srgbClr val="FF0000"/>
                </a:solidFill>
                <a:latin typeface="Times New Roman" pitchFamily="18" charset="0"/>
                <a:cs typeface="Times New Roman" pitchFamily="18" charset="0"/>
              </a:rPr>
              <a:t>человек обожженных и травмированных</a:t>
            </a:r>
            <a:endParaRPr lang="ru-RU" sz="1600" dirty="0"/>
          </a:p>
        </p:txBody>
      </p:sp>
      <p:pic>
        <p:nvPicPr>
          <p:cNvPr id="7" name="Picture 4" descr="пожар в доме"/>
          <p:cNvPicPr>
            <a:picLocks noChangeAspect="1" noChangeArrowheads="1"/>
          </p:cNvPicPr>
          <p:nvPr/>
        </p:nvPicPr>
        <p:blipFill>
          <a:blip r:embed="rId3" cstate="print"/>
          <a:srcRect/>
          <a:stretch>
            <a:fillRect/>
          </a:stretch>
        </p:blipFill>
        <p:spPr bwMode="auto">
          <a:xfrm>
            <a:off x="5489576" y="2637623"/>
            <a:ext cx="4457706" cy="3048000"/>
          </a:xfrm>
          <a:prstGeom prst="rect">
            <a:avLst/>
          </a:prstGeom>
          <a:noFill/>
          <a:ln w="25400">
            <a:solidFill>
              <a:srgbClr val="0000FF"/>
            </a:solidFill>
            <a:miter lim="800000"/>
            <a:headEnd/>
            <a:tailEnd/>
          </a:ln>
          <a:effectLst/>
        </p:spPr>
      </p:pic>
      <p:sp>
        <p:nvSpPr>
          <p:cNvPr id="9" name="Прямоугольник 8"/>
          <p:cNvSpPr/>
          <p:nvPr/>
        </p:nvSpPr>
        <p:spPr>
          <a:xfrm>
            <a:off x="846106" y="4066383"/>
            <a:ext cx="4500594" cy="255454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indent="442913" algn="just"/>
            <a:r>
              <a:rPr lang="ru-RU" sz="1600" b="1" dirty="0" smtClean="0">
                <a:solidFill>
                  <a:srgbClr val="002060"/>
                </a:solidFill>
                <a:latin typeface="Times New Roman" pitchFamily="18" charset="0"/>
                <a:cs typeface="Times New Roman" pitchFamily="18" charset="0"/>
              </a:rPr>
              <a:t>Состояние и содержание зданий, сооружений и помещений должно соответствовать требованиям норм строительного проектирования. </a:t>
            </a:r>
          </a:p>
          <a:p>
            <a:pPr indent="442913" algn="just"/>
            <a:r>
              <a:rPr lang="ru-RU" sz="1600" b="1" dirty="0" smtClean="0">
                <a:solidFill>
                  <a:srgbClr val="002060"/>
                </a:solidFill>
                <a:latin typeface="Times New Roman" pitchFamily="18" charset="0"/>
                <a:cs typeface="Times New Roman" pitchFamily="18" charset="0"/>
              </a:rPr>
              <a:t>В зданиях должны быть предусмотрены конструктивные решения, обеспечивающие в случае пожара: возможность эвакуации и спасения людей, возможность доступа личного состава пожарных к очагу пожара, нераспространение пожара.</a:t>
            </a:r>
            <a:endParaRPr lang="ru-RU" sz="1600" b="1" dirty="0">
              <a:solidFill>
                <a:srgbClr val="002060"/>
              </a:solidFill>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a:spLocks noGrp="1"/>
          </p:cNvSpPr>
          <p:nvPr>
            <p:ph type="sldNum" sz="quarter" idx="12"/>
          </p:nvPr>
        </p:nvSpPr>
        <p:spPr/>
        <p:txBody>
          <a:bodyPr/>
          <a:lstStyle/>
          <a:p>
            <a:fld id="{55C03891-5B1B-4EF7-84CA-E94E5C003570}" type="slidenum">
              <a:rPr lang="ru-RU"/>
              <a:pPr/>
              <a:t>19</a:t>
            </a:fld>
            <a:endParaRPr lang="ru-RU"/>
          </a:p>
        </p:txBody>
      </p:sp>
      <p:pic>
        <p:nvPicPr>
          <p:cNvPr id="24580" name="Picture 4" descr="26"/>
          <p:cNvPicPr>
            <a:picLocks noChangeAspect="1" noChangeArrowheads="1"/>
          </p:cNvPicPr>
          <p:nvPr/>
        </p:nvPicPr>
        <p:blipFill>
          <a:blip r:embed="rId3"/>
          <a:srcRect/>
          <a:stretch>
            <a:fillRect/>
          </a:stretch>
        </p:blipFill>
        <p:spPr bwMode="auto">
          <a:xfrm>
            <a:off x="1060420" y="637359"/>
            <a:ext cx="5643602" cy="6357982"/>
          </a:xfrm>
          <a:prstGeom prst="rect">
            <a:avLst/>
          </a:prstGeom>
          <a:solidFill>
            <a:srgbClr val="FF0000"/>
          </a:solidFill>
          <a:ln w="25400">
            <a:solidFill>
              <a:srgbClr val="FF0000"/>
            </a:solidFill>
            <a:miter lim="800000"/>
            <a:headEnd/>
            <a:tailEnd/>
          </a:ln>
        </p:spPr>
      </p:pic>
      <p:sp>
        <p:nvSpPr>
          <p:cNvPr id="44034" name="Rectangle 2"/>
          <p:cNvSpPr>
            <a:spLocks noChangeArrowheads="1"/>
          </p:cNvSpPr>
          <p:nvPr/>
        </p:nvSpPr>
        <p:spPr bwMode="auto">
          <a:xfrm>
            <a:off x="6775460" y="494483"/>
            <a:ext cx="3143272" cy="6901829"/>
          </a:xfrm>
          <a:prstGeom prst="rect">
            <a:avLst/>
          </a:prstGeom>
          <a:noFill/>
          <a:ln w="9525">
            <a:noFill/>
            <a:miter lim="800000"/>
            <a:headEnd/>
            <a:tailEnd/>
          </a:ln>
          <a:effectLst/>
        </p:spPr>
        <p:txBody>
          <a:bodyPr vert="horz" wrap="square" lIns="91440" tIns="152352" rIns="91440" bIns="38088" numCol="1" anchor="ctr" anchorCtr="0" compatLnSpc="1">
            <a:prstTxWarp prst="textNoShape">
              <a:avLst/>
            </a:prstTxWarp>
            <a:spAutoFit/>
          </a:bodyPr>
          <a:lstStyle/>
          <a:p>
            <a:pPr marL="0" marR="0" lvl="0" indent="180975" algn="l" defTabSz="914400" rtl="0" eaLnBrk="1" fontAlgn="base" latinLnBrk="0" hangingPunct="1">
              <a:spcBef>
                <a:spcPct val="0"/>
              </a:spcBef>
              <a:spcAft>
                <a:spcPct val="0"/>
              </a:spcAft>
              <a:buClrTx/>
              <a:buSzTx/>
              <a:buFontTx/>
              <a:buNone/>
              <a:tabLst/>
            </a:pPr>
            <a:r>
              <a:rPr kumimoji="0" lang="ru-RU" sz="1200" b="1" i="1" u="sng" strike="noStrike" cap="none" normalizeH="0" baseline="0" dirty="0" smtClean="0">
                <a:ln>
                  <a:noFill/>
                </a:ln>
                <a:solidFill>
                  <a:srgbClr val="002060"/>
                </a:solidFill>
                <a:effectLst/>
                <a:latin typeface="Times New Roman" pitchFamily="18" charset="0"/>
                <a:cs typeface="Times New Roman" pitchFamily="18" charset="0"/>
              </a:rPr>
              <a:t>ПРИ ПОЖАРЕ В ЗДАНИИ</a:t>
            </a:r>
          </a:p>
          <a:p>
            <a:pPr marL="0" marR="0" lvl="0" indent="180975" algn="l" defTabSz="914400" rtl="0" eaLnBrk="0" fontAlgn="base" latinLnBrk="0" hangingPunct="0">
              <a:spcBef>
                <a:spcPct val="0"/>
              </a:spcBef>
              <a:spcAft>
                <a:spcPct val="0"/>
              </a:spcAft>
              <a:buClrTx/>
              <a:buSzTx/>
              <a:buFontTx/>
              <a:buNone/>
              <a:tabLst/>
            </a:pPr>
            <a:r>
              <a:rPr kumimoji="0" lang="ru-RU" sz="1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Входя в любое незнакомое здание, обращайте внимание на расположение основных и запасных выходов.</a:t>
            </a:r>
            <a:endParaRPr kumimoji="0" lang="ru-RU"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l" defTabSz="914400" rtl="0" eaLnBrk="0" fontAlgn="base" latinLnBrk="0" hangingPunct="0">
              <a:spcBef>
                <a:spcPct val="0"/>
              </a:spcBef>
              <a:spcAft>
                <a:spcPct val="0"/>
              </a:spcAft>
              <a:buClrTx/>
              <a:buSzTx/>
              <a:buFontTx/>
              <a:buNone/>
              <a:tabLst/>
            </a:pPr>
            <a:r>
              <a:rPr kumimoji="0" lang="ru-RU" sz="1200" b="1" i="1" u="none" strike="noStrike" cap="none" normalizeH="0" baseline="0" dirty="0" smtClean="0">
                <a:ln>
                  <a:noFill/>
                </a:ln>
                <a:solidFill>
                  <a:srgbClr val="800000"/>
                </a:solidFill>
                <a:effectLst/>
                <a:latin typeface="Times New Roman" pitchFamily="18" charset="0"/>
                <a:ea typeface="Times New Roman" pitchFamily="18" charset="0"/>
                <a:cs typeface="Times New Roman" pitchFamily="18" charset="0"/>
              </a:rPr>
              <a:t>А) При возникновении пожара:</a:t>
            </a:r>
          </a:p>
          <a:p>
            <a:pPr lvl="0" indent="180975" defTabSz="914400" eaLnBrk="0" fontAlgn="base" hangingPunct="0">
              <a:spcBef>
                <a:spcPct val="0"/>
              </a:spcBef>
              <a:spcAft>
                <a:spcPct val="0"/>
              </a:spcAft>
              <a:buFontTx/>
              <a:buChar char="•"/>
            </a:pPr>
            <a:r>
              <a:rPr lang="ru-RU" sz="1200" dirty="0" smtClean="0">
                <a:solidFill>
                  <a:srgbClr val="000000"/>
                </a:solidFill>
                <a:latin typeface="Times New Roman" pitchFamily="18" charset="0"/>
                <a:ea typeface="Times New Roman" pitchFamily="18" charset="0"/>
                <a:cs typeface="Times New Roman" pitchFamily="18" charset="0"/>
              </a:rPr>
              <a:t>Сообщите в пожарную охрану. </a:t>
            </a:r>
            <a:endParaRPr lang="ru-RU" sz="1200" dirty="0" smtClean="0">
              <a:latin typeface="Times New Roman" pitchFamily="18" charset="0"/>
              <a:cs typeface="Times New Roman" pitchFamily="18" charset="0"/>
            </a:endParaRPr>
          </a:p>
          <a:p>
            <a:pPr lvl="0" indent="180975" defTabSz="914400" eaLnBrk="0" fontAlgn="base" hangingPunct="0">
              <a:spcBef>
                <a:spcPct val="0"/>
              </a:spcBef>
              <a:spcAft>
                <a:spcPct val="0"/>
              </a:spcAft>
              <a:buFontTx/>
              <a:buChar char="•"/>
            </a:pPr>
            <a:r>
              <a:rPr lang="ru-RU" sz="1200" dirty="0" smtClean="0">
                <a:solidFill>
                  <a:srgbClr val="000000"/>
                </a:solidFill>
                <a:latin typeface="Times New Roman" pitchFamily="18" charset="0"/>
                <a:ea typeface="Times New Roman" pitchFamily="18" charset="0"/>
                <a:cs typeface="Times New Roman" pitchFamily="18" charset="0"/>
              </a:rPr>
              <a:t>Оцените обстановку, убедитесь в наличии опасности и определите, откуда она исходит.</a:t>
            </a:r>
            <a:endParaRPr lang="ru-RU" sz="1200" dirty="0" smtClean="0">
              <a:latin typeface="Times New Roman" pitchFamily="18" charset="0"/>
              <a:cs typeface="Times New Roman" pitchFamily="18" charset="0"/>
            </a:endParaRPr>
          </a:p>
          <a:p>
            <a:pPr lvl="0" indent="180975" defTabSz="914400" eaLnBrk="0" fontAlgn="base" hangingPunct="0">
              <a:spcBef>
                <a:spcPct val="0"/>
              </a:spcBef>
              <a:spcAft>
                <a:spcPct val="0"/>
              </a:spcAft>
              <a:buFontTx/>
              <a:buChar char="•"/>
            </a:pPr>
            <a:r>
              <a:rPr lang="ru-RU" sz="1200" dirty="0" smtClean="0">
                <a:solidFill>
                  <a:srgbClr val="000000"/>
                </a:solidFill>
                <a:latin typeface="Times New Roman" pitchFamily="18" charset="0"/>
                <a:ea typeface="Times New Roman" pitchFamily="18" charset="0"/>
                <a:cs typeface="Times New Roman" pitchFamily="18" charset="0"/>
              </a:rPr>
              <a:t>Идите в сторону, противоположную пожару.</a:t>
            </a:r>
            <a:endParaRPr lang="ru-RU" sz="1200" dirty="0" smtClean="0">
              <a:latin typeface="Times New Roman" pitchFamily="18" charset="0"/>
              <a:cs typeface="Times New Roman" pitchFamily="18" charset="0"/>
            </a:endParaRPr>
          </a:p>
          <a:p>
            <a:pPr lvl="0" indent="180975" defTabSz="914400" eaLnBrk="0" fontAlgn="base" hangingPunct="0">
              <a:spcBef>
                <a:spcPct val="0"/>
              </a:spcBef>
              <a:spcAft>
                <a:spcPct val="0"/>
              </a:spcAft>
              <a:buFontTx/>
              <a:buChar char="•"/>
            </a:pPr>
            <a:r>
              <a:rPr lang="ru-RU" sz="1200" dirty="0" smtClean="0">
                <a:solidFill>
                  <a:srgbClr val="000000"/>
                </a:solidFill>
                <a:latin typeface="Times New Roman" pitchFamily="18" charset="0"/>
                <a:ea typeface="Times New Roman" pitchFamily="18" charset="0"/>
                <a:cs typeface="Times New Roman" pitchFamily="18" charset="0"/>
              </a:rPr>
              <a:t>Двигайтесь в сторону не задымленной лестничной клетки или к выходу.</a:t>
            </a:r>
          </a:p>
          <a:p>
            <a:pPr lvl="0" indent="180975" defTabSz="914400" eaLnBrk="0" fontAlgn="base" hangingPunct="0">
              <a:spcBef>
                <a:spcPct val="0"/>
              </a:spcBef>
              <a:spcAft>
                <a:spcPct val="0"/>
              </a:spcAft>
            </a:pPr>
            <a:endParaRPr lang="ru-RU" sz="1200" dirty="0" smtClean="0">
              <a:solidFill>
                <a:srgbClr val="000000"/>
              </a:solidFill>
              <a:latin typeface="Times New Roman" pitchFamily="18" charset="0"/>
              <a:cs typeface="Times New Roman" pitchFamily="18" charset="0"/>
            </a:endParaRPr>
          </a:p>
          <a:p>
            <a:r>
              <a:rPr lang="ru-RU" sz="1200" b="1" u="sng" dirty="0" smtClean="0">
                <a:solidFill>
                  <a:srgbClr val="002060"/>
                </a:solidFill>
                <a:latin typeface="Times New Roman" pitchFamily="18" charset="0"/>
                <a:cs typeface="Times New Roman" pitchFamily="18" charset="0"/>
              </a:rPr>
              <a:t>ПРИ ОПАСНОЙ КОНЦЕНТРАЦИИ ДЫМА И ПОВЫШЕНИИ ТЕМПЕРАТУРЫ</a:t>
            </a:r>
            <a:endParaRPr lang="ru-RU" sz="1200" dirty="0" smtClean="0">
              <a:solidFill>
                <a:srgbClr val="002060"/>
              </a:solidFill>
              <a:latin typeface="Times New Roman" pitchFamily="18" charset="0"/>
              <a:cs typeface="Times New Roman" pitchFamily="18" charset="0"/>
            </a:endParaRPr>
          </a:p>
          <a:p>
            <a:r>
              <a:rPr lang="ru-RU" sz="1200" b="1" dirty="0" smtClean="0">
                <a:latin typeface="Times New Roman" pitchFamily="18" charset="0"/>
                <a:cs typeface="Times New Roman" pitchFamily="18" charset="0"/>
              </a:rPr>
              <a:t> </a:t>
            </a:r>
            <a:endParaRPr lang="ru-RU" sz="1200" dirty="0" smtClean="0">
              <a:latin typeface="Times New Roman" pitchFamily="18" charset="0"/>
              <a:cs typeface="Times New Roman" pitchFamily="18" charset="0"/>
            </a:endParaRPr>
          </a:p>
          <a:p>
            <a:r>
              <a:rPr lang="ru-RU" sz="1200" dirty="0" smtClean="0">
                <a:latin typeface="Times New Roman" pitchFamily="18" charset="0"/>
                <a:cs typeface="Times New Roman" pitchFamily="18" charset="0"/>
              </a:rPr>
              <a:t>Не входите туда, где большая концентрация дыма и видимость менее 10 м: достаточно сделать несколько вдохов, и Вы можете погибнуть.</a:t>
            </a:r>
          </a:p>
          <a:p>
            <a:r>
              <a:rPr lang="ru-RU" sz="1200" b="1" i="1" dirty="0" smtClean="0">
                <a:latin typeface="Times New Roman" pitchFamily="18" charset="0"/>
                <a:cs typeface="Times New Roman" pitchFamily="18" charset="0"/>
              </a:rPr>
              <a:t>Если не можете выйти к лестничной клетке (выходу):</a:t>
            </a:r>
            <a:endParaRPr lang="ru-RU" sz="1200" dirty="0" smtClean="0">
              <a:latin typeface="Times New Roman" pitchFamily="18" charset="0"/>
              <a:cs typeface="Times New Roman" pitchFamily="18" charset="0"/>
            </a:endParaRPr>
          </a:p>
          <a:p>
            <a:pPr lvl="0"/>
            <a:r>
              <a:rPr lang="ru-RU" sz="1200" dirty="0" smtClean="0">
                <a:latin typeface="Times New Roman" pitchFamily="18" charset="0"/>
                <a:cs typeface="Times New Roman" pitchFamily="18" charset="0"/>
              </a:rPr>
              <a:t>Вернитесь в помещение.</a:t>
            </a:r>
          </a:p>
          <a:p>
            <a:pPr lvl="0"/>
            <a:r>
              <a:rPr lang="ru-RU" sz="1200" dirty="0" smtClean="0">
                <a:latin typeface="Times New Roman" pitchFamily="18" charset="0"/>
                <a:cs typeface="Times New Roman" pitchFamily="18" charset="0"/>
              </a:rPr>
              <a:t>Плотно закройте дверь. </a:t>
            </a:r>
          </a:p>
          <a:p>
            <a:pPr lvl="0"/>
            <a:r>
              <a:rPr lang="ru-RU" sz="1200" dirty="0" smtClean="0">
                <a:latin typeface="Times New Roman" pitchFamily="18" charset="0"/>
                <a:cs typeface="Times New Roman" pitchFamily="18" charset="0"/>
              </a:rPr>
              <a:t>Дверные щели и вентиляционные отверстия закройте мокрыми тряпками, а дверь полейте водой.</a:t>
            </a:r>
          </a:p>
          <a:p>
            <a:pPr lvl="0"/>
            <a:r>
              <a:rPr lang="ru-RU" sz="1200" dirty="0" smtClean="0">
                <a:latin typeface="Times New Roman" pitchFamily="18" charset="0"/>
                <a:cs typeface="Times New Roman" pitchFamily="18" charset="0"/>
              </a:rPr>
              <a:t>Ждите пожарных (спасателей).</a:t>
            </a:r>
          </a:p>
          <a:p>
            <a:r>
              <a:rPr lang="ru-RU" sz="1200" b="1" i="1" dirty="0" smtClean="0">
                <a:latin typeface="Times New Roman" pitchFamily="18" charset="0"/>
                <a:cs typeface="Times New Roman" pitchFamily="18" charset="0"/>
              </a:rPr>
              <a:t>Если есть балкон (лоджия): </a:t>
            </a:r>
            <a:endParaRPr lang="ru-RU" sz="1200" dirty="0" smtClean="0">
              <a:latin typeface="Times New Roman" pitchFamily="18" charset="0"/>
              <a:cs typeface="Times New Roman" pitchFamily="18" charset="0"/>
            </a:endParaRPr>
          </a:p>
          <a:p>
            <a:pPr lvl="0"/>
            <a:r>
              <a:rPr lang="ru-RU" sz="1200" dirty="0" smtClean="0">
                <a:latin typeface="Times New Roman" pitchFamily="18" charset="0"/>
                <a:cs typeface="Times New Roman" pitchFamily="18" charset="0"/>
              </a:rPr>
              <a:t>Выйдите на балкон или </a:t>
            </a:r>
          </a:p>
          <a:p>
            <a:pPr lvl="0"/>
            <a:r>
              <a:rPr lang="ru-RU" sz="1200" dirty="0" smtClean="0">
                <a:latin typeface="Times New Roman" pitchFamily="18" charset="0"/>
                <a:cs typeface="Times New Roman" pitchFamily="18" charset="0"/>
              </a:rPr>
              <a:t> лоджию.</a:t>
            </a:r>
          </a:p>
          <a:p>
            <a:r>
              <a:rPr lang="ru-RU" sz="1200" dirty="0" smtClean="0">
                <a:latin typeface="Times New Roman" pitchFamily="18" charset="0"/>
                <a:cs typeface="Times New Roman" pitchFamily="18" charset="0"/>
              </a:rPr>
              <a:t> </a:t>
            </a:r>
          </a:p>
          <a:p>
            <a:pPr lvl="0" indent="180975" defTabSz="914400" eaLnBrk="0" fontAlgn="base" hangingPunct="0">
              <a:spcBef>
                <a:spcPct val="0"/>
              </a:spcBef>
              <a:spcAft>
                <a:spcPct val="0"/>
              </a:spcAft>
            </a:pPr>
            <a:endParaRPr lang="ru-RU" sz="1200" dirty="0" smtClean="0">
              <a:latin typeface="Times New Roman" pitchFamily="18" charset="0"/>
              <a:cs typeface="Times New Roman" pitchFamily="18" charset="0"/>
            </a:endParaRPr>
          </a:p>
          <a:p>
            <a:pPr marL="0" marR="0" lvl="0" indent="180975" algn="l"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chemeClr val="tx1"/>
              </a:solidFill>
              <a:effectLst/>
              <a:latin typeface="Arial" pitchFamily="34" charset="0"/>
            </a:endParaRPr>
          </a:p>
          <a:p>
            <a:pPr marL="0" marR="0" lvl="0" indent="180975"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44033" name="Object 1"/>
          <p:cNvGraphicFramePr>
            <a:graphicFrameLocks noChangeAspect="1"/>
          </p:cNvGraphicFramePr>
          <p:nvPr/>
        </p:nvGraphicFramePr>
        <p:xfrm>
          <a:off x="9204352" y="1494615"/>
          <a:ext cx="227013" cy="227013"/>
        </p:xfrm>
        <a:graphic>
          <a:graphicData uri="http://schemas.openxmlformats.org/presentationml/2006/ole">
            <p:oleObj spid="_x0000_s44033" r:id="rId4" imgW="360000" imgH="36000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3"/>
          <p:cNvSpPr>
            <a:spLocks noGrp="1"/>
          </p:cNvSpPr>
          <p:nvPr>
            <p:ph type="sldNum" sz="quarter" idx="12"/>
          </p:nvPr>
        </p:nvSpPr>
        <p:spPr/>
        <p:txBody>
          <a:bodyPr/>
          <a:lstStyle/>
          <a:p>
            <a:fld id="{376D7B85-8452-4BCB-ACA3-DBA28ADFC426}" type="slidenum">
              <a:rPr lang="ru-RU"/>
              <a:pPr/>
              <a:t>20</a:t>
            </a:fld>
            <a:endParaRPr lang="ru-RU"/>
          </a:p>
        </p:txBody>
      </p:sp>
      <p:pic>
        <p:nvPicPr>
          <p:cNvPr id="52228" name="Picture 4" descr="10"/>
          <p:cNvPicPr>
            <a:picLocks noChangeAspect="1" noChangeArrowheads="1"/>
          </p:cNvPicPr>
          <p:nvPr/>
        </p:nvPicPr>
        <p:blipFill>
          <a:blip r:embed="rId2">
            <a:clrChange>
              <a:clrFrom>
                <a:srgbClr val="FFFFFF"/>
              </a:clrFrom>
              <a:clrTo>
                <a:srgbClr val="FFFFFF">
                  <a:alpha val="0"/>
                </a:srgbClr>
              </a:clrTo>
            </a:clrChange>
            <a:lum contrast="-18000"/>
          </a:blip>
          <a:srcRect/>
          <a:stretch>
            <a:fillRect/>
          </a:stretch>
        </p:blipFill>
        <p:spPr bwMode="auto">
          <a:xfrm>
            <a:off x="988982" y="423045"/>
            <a:ext cx="9001188" cy="5286412"/>
          </a:xfrm>
          <a:prstGeom prst="rect">
            <a:avLst/>
          </a:prstGeom>
          <a:noFill/>
        </p:spPr>
      </p:pic>
      <p:pic>
        <p:nvPicPr>
          <p:cNvPr id="75778" name="Picture 2" descr="E:\ЖСШ №1 2016-2017 год\Школьная газета ЖСШ№1 2016-2017 год\Кнопки\119498563188281957tasto_8_architetto_franc_01.svg.med.png"/>
          <p:cNvPicPr>
            <a:picLocks noChangeAspect="1" noChangeArrowheads="1"/>
          </p:cNvPicPr>
          <p:nvPr/>
        </p:nvPicPr>
        <p:blipFill>
          <a:blip r:embed="rId3"/>
          <a:srcRect/>
          <a:stretch>
            <a:fillRect/>
          </a:stretch>
        </p:blipFill>
        <p:spPr bwMode="auto">
          <a:xfrm rot="18866294">
            <a:off x="1628667" y="5920514"/>
            <a:ext cx="1019240" cy="1019240"/>
          </a:xfrm>
          <a:prstGeom prst="rect">
            <a:avLst/>
          </a:prstGeom>
          <a:noFill/>
        </p:spPr>
      </p:pic>
      <p:pic>
        <p:nvPicPr>
          <p:cNvPr id="6" name="Picture 2" descr="E:\ЖСШ №1 2016-2017 год\Школьная газета ЖСШ№1 2016-2017 год\Кнопки\119498563188281957tasto_8_architetto_franc_01.svg.med.png"/>
          <p:cNvPicPr>
            <a:picLocks noChangeAspect="1" noChangeArrowheads="1"/>
          </p:cNvPicPr>
          <p:nvPr/>
        </p:nvPicPr>
        <p:blipFill>
          <a:blip r:embed="rId3"/>
          <a:srcRect/>
          <a:stretch>
            <a:fillRect/>
          </a:stretch>
        </p:blipFill>
        <p:spPr bwMode="auto">
          <a:xfrm rot="18866294">
            <a:off x="3700369" y="5920514"/>
            <a:ext cx="1019240" cy="1019240"/>
          </a:xfrm>
          <a:prstGeom prst="rect">
            <a:avLst/>
          </a:prstGeom>
          <a:noFill/>
        </p:spPr>
      </p:pic>
      <p:pic>
        <p:nvPicPr>
          <p:cNvPr id="7" name="Picture 2" descr="E:\ЖСШ №1 2016-2017 год\Школьная газета ЖСШ№1 2016-2017 год\Кнопки\119498563188281957tasto_8_architetto_franc_01.svg.med.png"/>
          <p:cNvPicPr>
            <a:picLocks noChangeAspect="1" noChangeArrowheads="1"/>
          </p:cNvPicPr>
          <p:nvPr/>
        </p:nvPicPr>
        <p:blipFill>
          <a:blip r:embed="rId3"/>
          <a:srcRect/>
          <a:stretch>
            <a:fillRect/>
          </a:stretch>
        </p:blipFill>
        <p:spPr bwMode="auto">
          <a:xfrm rot="18866294">
            <a:off x="5700633" y="5920514"/>
            <a:ext cx="1019240" cy="101924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Интересные факты о собаках</a:t>
            </a:r>
            <a:br>
              <a:rPr lang="ru-RU" sz="4100" b="1" dirty="0" smtClean="0">
                <a:solidFill>
                  <a:srgbClr val="002060"/>
                </a:solidFill>
                <a:latin typeface="Times New Roman" pitchFamily="18" charset="0"/>
                <a:cs typeface="Times New Roman" pitchFamily="18" charset="0"/>
              </a:rPr>
            </a:br>
            <a:r>
              <a:rPr lang="ru-RU" sz="4400" dirty="0" smtClean="0">
                <a:solidFill>
                  <a:schemeClr val="tx1"/>
                </a:solidFill>
                <a:latin typeface="Times New Roman" pitchFamily="18" charset="0"/>
                <a:ea typeface="Times New Roman" pitchFamily="18" charset="0"/>
                <a:cs typeface="Times New Roman" pitchFamily="18" charset="0"/>
              </a:rPr>
              <a:t> </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7" name="Rectangle 5"/>
          <p:cNvSpPr>
            <a:spLocks noChangeArrowheads="1"/>
          </p:cNvSpPr>
          <p:nvPr/>
        </p:nvSpPr>
        <p:spPr bwMode="auto">
          <a:xfrm>
            <a:off x="0" y="457200"/>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81922" name="Rectangle 2"/>
          <p:cNvSpPr>
            <a:spLocks noChangeArrowheads="1"/>
          </p:cNvSpPr>
          <p:nvPr/>
        </p:nvSpPr>
        <p:spPr bwMode="auto">
          <a:xfrm>
            <a:off x="917544" y="1137425"/>
            <a:ext cx="9072626" cy="62016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80975" algn="l"/>
                <a:tab pos="588963" algn="l"/>
              </a:tabLst>
            </a:pP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Интересные факты о собаках</a:t>
            </a:r>
          </a:p>
          <a:p>
            <a:pPr marL="0" marR="0" lvl="0" indent="0" algn="l" defTabSz="914400" rtl="0" eaLnBrk="0" fontAlgn="base" latinLnBrk="0" hangingPunct="0">
              <a:lnSpc>
                <a:spcPct val="100000"/>
              </a:lnSpc>
              <a:spcBef>
                <a:spcPct val="0"/>
              </a:spcBef>
              <a:spcAft>
                <a:spcPct val="0"/>
              </a:spcAft>
              <a:buClrTx/>
              <a:buSzTx/>
              <a:buFontTx/>
              <a:buNone/>
              <a:tabLst>
                <a:tab pos="-180975" algn="l"/>
                <a:tab pos="588963"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tabLst>
                <a:tab pos="-180975" algn="l"/>
                <a:tab pos="588963" algn="l"/>
              </a:tabLst>
            </a:pP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кажется невероятным, но собаки в состоянии запоминать около 250 команд, выраженных словами или жестами. Их интеллектуальное развитие находится где-то на уровне 2-летнего ребенка.</a:t>
            </a:r>
          </a:p>
          <a:p>
            <a:pPr lvl="0" defTabSz="914400" fontAlgn="base">
              <a:spcBef>
                <a:spcPct val="0"/>
              </a:spcBef>
              <a:spcAft>
                <a:spcPct val="0"/>
              </a:spcAft>
              <a:tabLst>
                <a:tab pos="3511550" algn="l"/>
              </a:tabLst>
            </a:pPr>
            <a:r>
              <a:rPr lang="ru-RU" sz="1400" dirty="0" smtClean="0">
                <a:latin typeface="Times New Roman" pitchFamily="18" charset="0"/>
                <a:ea typeface="Times New Roman" pitchFamily="18" charset="0"/>
                <a:cs typeface="Times New Roman" pitchFamily="18" charset="0"/>
              </a:rPr>
              <a:t>      Ухо собаки способно улавливать такие высокочастотные колебания, как ультразвук. Продаются даже специальные свистки, которые отпугивают собак и других уличных животных, которые улавливают этот звук. При этом человек не слышит ровным счетом ничего, а собаки в ужасе разбегаются, если вы сильно свистните в этот свисток.</a:t>
            </a:r>
            <a:endParaRPr lang="ru-RU" sz="1400" dirty="0" smtClean="0">
              <a:latin typeface="Times New Roman" pitchFamily="18" charset="0"/>
              <a:cs typeface="Times New Roman" pitchFamily="18" charset="0"/>
            </a:endParaRPr>
          </a:p>
          <a:p>
            <a:pPr lvl="0" defTabSz="914400" eaLnBrk="0" fontAlgn="base" hangingPunct="0">
              <a:spcBef>
                <a:spcPct val="0"/>
              </a:spcBef>
              <a:spcAft>
                <a:spcPct val="0"/>
              </a:spcAft>
              <a:tabLst>
                <a:tab pos="3511550" algn="l"/>
              </a:tabLst>
            </a:pPr>
            <a:r>
              <a:rPr lang="ru-RU" sz="1400" dirty="0" smtClean="0">
                <a:latin typeface="Times New Roman" pitchFamily="18" charset="0"/>
                <a:ea typeface="Times New Roman" pitchFamily="18" charset="0"/>
                <a:cs typeface="Times New Roman" pitchFamily="18" charset="0"/>
              </a:rPr>
              <a:t>      Когда-то в древнем Китае был обычай, чтобы в рукаве императора прятался маленький песик пекинес. В случае если телохранителей не оказывалось рядом, на злоумышленника, намеревающегося причинить вред императору, нападало самое верное животное – собака!</a:t>
            </a:r>
            <a:endParaRPr lang="ru-RU" sz="1400" dirty="0" smtClean="0">
              <a:latin typeface="Times New Roman" pitchFamily="18" charset="0"/>
              <a:cs typeface="Times New Roman" pitchFamily="18" charset="0"/>
            </a:endParaRPr>
          </a:p>
          <a:p>
            <a:pPr lvl="0" defTabSz="914400" eaLnBrk="0" fontAlgn="base" hangingPunct="0">
              <a:spcBef>
                <a:spcPct val="0"/>
              </a:spcBef>
              <a:spcAft>
                <a:spcPct val="0"/>
              </a:spcAft>
              <a:tabLst>
                <a:tab pos="3511550" algn="l"/>
              </a:tabLst>
            </a:pPr>
            <a:r>
              <a:rPr lang="ru-RU" sz="1400" dirty="0" smtClean="0">
                <a:latin typeface="Times New Roman" pitchFamily="18" charset="0"/>
                <a:ea typeface="Times New Roman" pitchFamily="18" charset="0"/>
                <a:cs typeface="Times New Roman" pitchFamily="18" charset="0"/>
              </a:rPr>
              <a:t>      Всем известно, что у собаки всегда влажный нос. Интересен тот факт, что это не простое недоразумение, а необходимо для того, чтобы безошибочно угадывать направление запаха.</a:t>
            </a:r>
          </a:p>
          <a:p>
            <a:r>
              <a:rPr lang="ru-RU" sz="1400" dirty="0" smtClean="0">
                <a:latin typeface="Times New Roman" pitchFamily="18" charset="0"/>
                <a:cs typeface="Times New Roman" pitchFamily="18" charset="0"/>
              </a:rPr>
              <a:t>      Некоторые думают, что ошейники с шипами вешали на собак для украшения или наоборот, для устрашения противников. На самом же деле, древние греки надевали их на шеи собак для того, чтобы волки не могли задушить домашних питомцев.</a:t>
            </a:r>
          </a:p>
          <a:p>
            <a:r>
              <a:rPr lang="ru-RU" sz="1400" dirty="0" smtClean="0">
                <a:latin typeface="Times New Roman" pitchFamily="18" charset="0"/>
                <a:cs typeface="Times New Roman" pitchFamily="18" charset="0"/>
              </a:rPr>
              <a:t>      Когда собаки лакают воду, они делают язык в форме перевернутой ложечки. Хотя, кажется, что логичнее предположить наоборот.</a:t>
            </a:r>
          </a:p>
          <a:p>
            <a:r>
              <a:rPr lang="ru-RU" sz="1400" dirty="0" smtClean="0">
                <a:latin typeface="Times New Roman" pitchFamily="18" charset="0"/>
                <a:cs typeface="Times New Roman" pitchFamily="18" charset="0"/>
              </a:rPr>
              <a:t>      Взрослые собаки имеют аж 42 зуба, в отличие от щенков, орудующих всего лишь 28 зубками.</a:t>
            </a:r>
          </a:p>
          <a:p>
            <a:r>
              <a:rPr lang="ru-RU" sz="1400" dirty="0" smtClean="0">
                <a:latin typeface="Times New Roman" pitchFamily="18" charset="0"/>
                <a:cs typeface="Times New Roman" pitchFamily="18" charset="0"/>
              </a:rPr>
              <a:t>      Слух собаки приблизительно в 10 раз мощнее, чем у человека.</a:t>
            </a:r>
          </a:p>
          <a:p>
            <a:r>
              <a:rPr lang="ru-RU" sz="1400" dirty="0" smtClean="0">
                <a:latin typeface="Times New Roman" pitchFamily="18" charset="0"/>
                <a:cs typeface="Times New Roman" pitchFamily="18" charset="0"/>
              </a:rPr>
              <a:t>      Собаки не могут различать цвета. Тут можно удивиться: как же </a:t>
            </a:r>
            <a:r>
              <a:rPr lang="ru-RU" sz="1400" dirty="0" err="1" smtClean="0">
                <a:latin typeface="Times New Roman" pitchFamily="18" charset="0"/>
                <a:cs typeface="Times New Roman" pitchFamily="18" charset="0"/>
              </a:rPr>
              <a:t>собаки-повадыри</a:t>
            </a:r>
            <a:r>
              <a:rPr lang="ru-RU" sz="1400" dirty="0" smtClean="0">
                <a:latin typeface="Times New Roman" pitchFamily="18" charset="0"/>
                <a:cs typeface="Times New Roman" pitchFamily="18" charset="0"/>
              </a:rPr>
              <a:t> знают, на какой сигнал светофора можно переводить через дорогу слепого хозяина? Дело в том, что эти умные </a:t>
            </a:r>
            <a:r>
              <a:rPr lang="ru-RU" sz="1400" dirty="0" smtClean="0">
                <a:latin typeface="Times New Roman" pitchFamily="18" charset="0"/>
                <a:cs typeface="Times New Roman" pitchFamily="18" charset="0"/>
                <a:hlinkClick r:id="rId2"/>
              </a:rPr>
              <a:t>животные</a:t>
            </a:r>
            <a:r>
              <a:rPr lang="ru-RU" sz="1400" dirty="0" smtClean="0">
                <a:latin typeface="Times New Roman" pitchFamily="18" charset="0"/>
                <a:cs typeface="Times New Roman" pitchFamily="18" charset="0"/>
              </a:rPr>
              <a:t> ориентируются </a:t>
            </a:r>
          </a:p>
          <a:p>
            <a:r>
              <a:rPr lang="ru-RU" sz="1400" dirty="0" smtClean="0">
                <a:latin typeface="Times New Roman" pitchFamily="18" charset="0"/>
                <a:cs typeface="Times New Roman" pitchFamily="18" charset="0"/>
              </a:rPr>
              <a:t>не на светофор, а на поток машин и движение людей.</a:t>
            </a:r>
          </a:p>
          <a:p>
            <a:endParaRPr lang="ru-RU" sz="1400" dirty="0" smtClean="0">
              <a:latin typeface="Times New Roman" pitchFamily="18" charset="0"/>
              <a:cs typeface="Times New Roman" pitchFamily="18" charset="0"/>
            </a:endParaRPr>
          </a:p>
          <a:p>
            <a:endParaRPr lang="ru-RU" sz="1100" dirty="0" smtClean="0"/>
          </a:p>
          <a:p>
            <a:r>
              <a:rPr lang="ru-RU" sz="1100" dirty="0" smtClean="0"/>
              <a:t> </a:t>
            </a:r>
          </a:p>
          <a:p>
            <a:pPr lvl="0" defTabSz="914400" eaLnBrk="0" fontAlgn="base" hangingPunct="0">
              <a:spcBef>
                <a:spcPct val="0"/>
              </a:spcBef>
              <a:spcAft>
                <a:spcPct val="0"/>
              </a:spcAft>
              <a:tabLst>
                <a:tab pos="3511550" algn="l"/>
              </a:tabLst>
            </a:pPr>
            <a:endParaRPr lang="ru-RU" sz="1100" dirty="0" smtClean="0">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tab pos="-180975" algn="l"/>
                <a:tab pos="588963" algn="l"/>
              </a:tabLst>
            </a:pPr>
            <a:endParaRPr kumimoji="0" lang="ru-RU"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80975" algn="l"/>
                <a:tab pos="588963" algn="l"/>
              </a:tabLst>
            </a:pPr>
            <a:endParaRPr kumimoji="0" lang="ru-RU" sz="1800" b="0" i="0" u="none" strike="noStrike" cap="none" normalizeH="0" baseline="0" dirty="0" smtClean="0">
              <a:ln>
                <a:noFill/>
              </a:ln>
              <a:solidFill>
                <a:schemeClr val="tx1"/>
              </a:solidFill>
              <a:effectLst/>
              <a:latin typeface="Arial" pitchFamily="34" charset="0"/>
            </a:endParaRPr>
          </a:p>
        </p:txBody>
      </p:sp>
      <p:pic>
        <p:nvPicPr>
          <p:cNvPr id="79874" name="Picture 2" descr="E:\ЖСШ №1 2016-2017 год\Школьная газета ЖСШ№1 2016-2017 год\Кнопки\0_4afa_52dbfc8f_XL.png"/>
          <p:cNvPicPr>
            <a:picLocks noChangeAspect="1" noChangeArrowheads="1"/>
          </p:cNvPicPr>
          <p:nvPr/>
        </p:nvPicPr>
        <p:blipFill>
          <a:blip r:embed="rId3"/>
          <a:srcRect/>
          <a:stretch>
            <a:fillRect/>
          </a:stretch>
        </p:blipFill>
        <p:spPr bwMode="auto">
          <a:xfrm>
            <a:off x="7132650" y="6138085"/>
            <a:ext cx="1000132" cy="1000132"/>
          </a:xfrm>
          <a:prstGeom prst="rect">
            <a:avLst/>
          </a:prstGeom>
          <a:noFill/>
        </p:spPr>
      </p:pic>
      <p:pic>
        <p:nvPicPr>
          <p:cNvPr id="6" name="Picture 2" descr="E:\ЖСШ №1 2016-2017 год\Школьная газета ЖСШ№1 2016-2017 год\Кнопки\0_4afa_52dbfc8f_XL.png"/>
          <p:cNvPicPr>
            <a:picLocks noChangeAspect="1" noChangeArrowheads="1"/>
          </p:cNvPicPr>
          <p:nvPr/>
        </p:nvPicPr>
        <p:blipFill>
          <a:blip r:embed="rId3"/>
          <a:srcRect/>
          <a:stretch>
            <a:fillRect/>
          </a:stretch>
        </p:blipFill>
        <p:spPr bwMode="auto">
          <a:xfrm>
            <a:off x="5846766" y="6209523"/>
            <a:ext cx="1000132" cy="1000132"/>
          </a:xfrm>
          <a:prstGeom prst="rect">
            <a:avLst/>
          </a:prstGeom>
          <a:noFill/>
        </p:spPr>
      </p:pic>
      <p:pic>
        <p:nvPicPr>
          <p:cNvPr id="7" name="Picture 2" descr="E:\ЖСШ №1 2016-2017 год\Школьная газета ЖСШ№1 2016-2017 год\Кнопки\0_4afa_52dbfc8f_XL.png"/>
          <p:cNvPicPr>
            <a:picLocks noChangeAspect="1" noChangeArrowheads="1"/>
          </p:cNvPicPr>
          <p:nvPr/>
        </p:nvPicPr>
        <p:blipFill>
          <a:blip r:embed="rId3"/>
          <a:srcRect/>
          <a:stretch>
            <a:fillRect/>
          </a:stretch>
        </p:blipFill>
        <p:spPr bwMode="auto">
          <a:xfrm>
            <a:off x="4418006" y="6209523"/>
            <a:ext cx="1000132" cy="1000132"/>
          </a:xfrm>
          <a:prstGeom prst="rect">
            <a:avLst/>
          </a:prstGeom>
          <a:noFill/>
        </p:spPr>
      </p:pic>
      <p:pic>
        <p:nvPicPr>
          <p:cNvPr id="8" name="Picture 2" descr="E:\ЖСШ №1 2016-2017 год\Школьная газета ЖСШ№1 2016-2017 год\Кнопки\0_4afa_52dbfc8f_XL.png"/>
          <p:cNvPicPr>
            <a:picLocks noChangeAspect="1" noChangeArrowheads="1"/>
          </p:cNvPicPr>
          <p:nvPr/>
        </p:nvPicPr>
        <p:blipFill>
          <a:blip r:embed="rId3"/>
          <a:srcRect/>
          <a:stretch>
            <a:fillRect/>
          </a:stretch>
        </p:blipFill>
        <p:spPr bwMode="auto">
          <a:xfrm>
            <a:off x="3060684" y="6209523"/>
            <a:ext cx="1000132" cy="1000132"/>
          </a:xfrm>
          <a:prstGeom prst="rect">
            <a:avLst/>
          </a:prstGeom>
          <a:noFill/>
        </p:spPr>
      </p:pic>
      <p:pic>
        <p:nvPicPr>
          <p:cNvPr id="9" name="Picture 2" descr="E:\ЖСШ №1 2016-2017 год\Школьная газета ЖСШ№1 2016-2017 год\Кнопки\0_4afa_52dbfc8f_XL.png"/>
          <p:cNvPicPr>
            <a:picLocks noChangeAspect="1" noChangeArrowheads="1"/>
          </p:cNvPicPr>
          <p:nvPr/>
        </p:nvPicPr>
        <p:blipFill>
          <a:blip r:embed="rId3"/>
          <a:srcRect/>
          <a:stretch>
            <a:fillRect/>
          </a:stretch>
        </p:blipFill>
        <p:spPr bwMode="auto">
          <a:xfrm>
            <a:off x="1489048" y="6209523"/>
            <a:ext cx="1000132" cy="100013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4" name="Рисунок 3" descr="4. Джек-рассел-терьер с мячиком">
            <a:hlinkClick r:id="rId2"/>
          </p:cNvPr>
          <p:cNvPicPr/>
          <p:nvPr/>
        </p:nvPicPr>
        <p:blipFill>
          <a:blip r:embed="rId3" cstate="print"/>
          <a:srcRect/>
          <a:stretch>
            <a:fillRect/>
          </a:stretch>
        </p:blipFill>
        <p:spPr bwMode="auto">
          <a:xfrm>
            <a:off x="7132650" y="3494879"/>
            <a:ext cx="2876550" cy="2162175"/>
          </a:xfrm>
          <a:prstGeom prst="rect">
            <a:avLst/>
          </a:prstGeom>
          <a:noFill/>
          <a:ln w="9525">
            <a:noFill/>
            <a:miter lim="800000"/>
            <a:headEnd/>
            <a:tailEnd/>
          </a:ln>
        </p:spPr>
      </p:pic>
      <p:pic>
        <p:nvPicPr>
          <p:cNvPr id="5" name="Рисунок 4" descr="5. Китайская хохлатая собака">
            <a:hlinkClick r:id="rId4"/>
          </p:cNvPr>
          <p:cNvPicPr/>
          <p:nvPr/>
        </p:nvPicPr>
        <p:blipFill>
          <a:blip r:embed="rId5" cstate="print"/>
          <a:srcRect/>
          <a:stretch>
            <a:fillRect/>
          </a:stretch>
        </p:blipFill>
        <p:spPr bwMode="auto">
          <a:xfrm>
            <a:off x="6275394" y="1280301"/>
            <a:ext cx="2876550" cy="2162175"/>
          </a:xfrm>
          <a:prstGeom prst="rect">
            <a:avLst/>
          </a:prstGeom>
          <a:noFill/>
          <a:ln w="9525">
            <a:noFill/>
            <a:miter lim="800000"/>
            <a:headEnd/>
            <a:tailEnd/>
          </a:ln>
        </p:spPr>
      </p:pic>
      <p:pic>
        <p:nvPicPr>
          <p:cNvPr id="7" name="Рисунок 6" descr="1. Бладхаунд">
            <a:hlinkClick r:id="rId6"/>
          </p:cNvPr>
          <p:cNvPicPr/>
          <p:nvPr/>
        </p:nvPicPr>
        <p:blipFill>
          <a:blip r:embed="rId7" cstate="print"/>
          <a:srcRect/>
          <a:stretch>
            <a:fillRect/>
          </a:stretch>
        </p:blipFill>
        <p:spPr bwMode="auto">
          <a:xfrm>
            <a:off x="846106" y="1208863"/>
            <a:ext cx="2162175" cy="2876550"/>
          </a:xfrm>
          <a:prstGeom prst="rect">
            <a:avLst/>
          </a:prstGeom>
          <a:noFill/>
          <a:ln w="9525">
            <a:noFill/>
            <a:miter lim="800000"/>
            <a:headEnd/>
            <a:tailEnd/>
          </a:ln>
        </p:spPr>
      </p:pic>
      <p:pic>
        <p:nvPicPr>
          <p:cNvPr id="3" name="Рисунок 1" descr="8. Интересные факты о собаках">
            <a:hlinkClick r:id="rId8"/>
          </p:cNvPr>
          <p:cNvPicPr>
            <a:picLocks noChangeAspect="1" noChangeArrowheads="1"/>
          </p:cNvPicPr>
          <p:nvPr/>
        </p:nvPicPr>
        <p:blipFill>
          <a:blip r:embed="rId9"/>
          <a:srcRect/>
          <a:stretch>
            <a:fillRect/>
          </a:stretch>
        </p:blipFill>
        <p:spPr bwMode="auto">
          <a:xfrm>
            <a:off x="846106" y="4423573"/>
            <a:ext cx="2876550" cy="2162175"/>
          </a:xfrm>
          <a:prstGeom prst="rect">
            <a:avLst/>
          </a:prstGeom>
          <a:noFill/>
        </p:spPr>
      </p:pic>
      <p:pic>
        <p:nvPicPr>
          <p:cNvPr id="9" name="Рисунок 8" descr="3. Памятник Преданности, Тольятти, Россия">
            <a:hlinkClick r:id="rId10"/>
          </p:cNvPr>
          <p:cNvPicPr/>
          <p:nvPr/>
        </p:nvPicPr>
        <p:blipFill>
          <a:blip r:embed="rId11" cstate="print"/>
          <a:srcRect/>
          <a:stretch>
            <a:fillRect/>
          </a:stretch>
        </p:blipFill>
        <p:spPr bwMode="auto">
          <a:xfrm>
            <a:off x="5203824" y="3994945"/>
            <a:ext cx="2162175" cy="2876550"/>
          </a:xfrm>
          <a:prstGeom prst="rect">
            <a:avLst/>
          </a:prstGeom>
          <a:noFill/>
          <a:ln w="9525">
            <a:noFill/>
            <a:miter lim="800000"/>
            <a:headEnd/>
            <a:tailEnd/>
          </a:ln>
        </p:spPr>
      </p:pic>
      <p:pic>
        <p:nvPicPr>
          <p:cNvPr id="8" name="Рисунок 7" descr="9. Интересные факты о собаках"/>
          <p:cNvPicPr/>
          <p:nvPr/>
        </p:nvPicPr>
        <p:blipFill>
          <a:blip r:embed="rId12"/>
          <a:srcRect/>
          <a:stretch>
            <a:fillRect/>
          </a:stretch>
        </p:blipFill>
        <p:spPr bwMode="auto">
          <a:xfrm>
            <a:off x="3417874" y="1637491"/>
            <a:ext cx="2162175" cy="2876550"/>
          </a:xfrm>
          <a:prstGeom prst="rect">
            <a:avLst/>
          </a:prstGeom>
          <a:noFill/>
          <a:ln w="9525">
            <a:noFill/>
            <a:miter lim="800000"/>
            <a:headEnd/>
            <a:tailEnd/>
          </a:ln>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859742" y="443850"/>
            <a:ext cx="9165354" cy="622137"/>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r>
            <a:br>
              <a:rPr lang="ru-RU" sz="41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Это интересно знать</a:t>
            </a:r>
            <a:br>
              <a:rPr lang="ru-RU" sz="4100" b="1" dirty="0" smtClean="0">
                <a:solidFill>
                  <a:srgbClr val="002060"/>
                </a:solidFill>
                <a:latin typeface="Times New Roman" pitchFamily="18" charset="0"/>
                <a:cs typeface="Times New Roman" pitchFamily="18" charset="0"/>
              </a:rPr>
            </a:br>
            <a:r>
              <a:rPr lang="ru-RU" sz="4400" dirty="0" smtClean="0">
                <a:solidFill>
                  <a:schemeClr val="tx1"/>
                </a:solidFill>
                <a:latin typeface="Times New Roman" pitchFamily="18" charset="0"/>
                <a:ea typeface="Times New Roman" pitchFamily="18" charset="0"/>
                <a:cs typeface="Times New Roman" pitchFamily="18" charset="0"/>
              </a:rPr>
              <a:t> </a:t>
            </a:r>
            <a:r>
              <a:rPr lang="ru-RU" sz="4000" b="1" dirty="0" smtClean="0">
                <a:solidFill>
                  <a:srgbClr val="002060"/>
                </a:solidFill>
                <a:latin typeface="Times New Roman" pitchFamily="18" charset="0"/>
                <a:cs typeface="Times New Roman" pitchFamily="18" charset="0"/>
              </a:rPr>
              <a:t/>
            </a:r>
            <a:br>
              <a:rPr lang="ru-RU" sz="4000" b="1" dirty="0" smtClean="0">
                <a:solidFill>
                  <a:srgbClr val="002060"/>
                </a:solidFill>
                <a:latin typeface="Times New Roman" pitchFamily="18" charset="0"/>
                <a:cs typeface="Times New Roman" pitchFamily="18" charset="0"/>
              </a:rPr>
            </a:b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8197" name="Rectangle 5"/>
          <p:cNvSpPr>
            <a:spLocks noChangeArrowheads="1"/>
          </p:cNvSpPr>
          <p:nvPr/>
        </p:nvSpPr>
        <p:spPr bwMode="auto">
          <a:xfrm>
            <a:off x="0" y="457200"/>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39" name="Rectangle 7"/>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44040" name="Rectangle 8"/>
          <p:cNvSpPr>
            <a:spLocks noChangeArrowheads="1"/>
          </p:cNvSpPr>
          <p:nvPr/>
        </p:nvSpPr>
        <p:spPr bwMode="auto">
          <a:xfrm>
            <a:off x="0" y="457200"/>
            <a:ext cx="10693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
        <p:nvSpPr>
          <p:cNvPr id="7" name="Прямоугольник 6"/>
          <p:cNvSpPr/>
          <p:nvPr/>
        </p:nvSpPr>
        <p:spPr>
          <a:xfrm>
            <a:off x="917544" y="1208863"/>
            <a:ext cx="9072626" cy="4278094"/>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defTabSz="914400" fontAlgn="base">
              <a:spcBef>
                <a:spcPct val="0"/>
              </a:spcBef>
              <a:spcAft>
                <a:spcPct val="0"/>
              </a:spcAft>
            </a:pPr>
            <a:r>
              <a:rPr lang="ru-RU" sz="1600" b="1" dirty="0" smtClean="0">
                <a:latin typeface="Times New Roman" pitchFamily="18" charset="0"/>
                <a:ea typeface="Times New Roman" pitchFamily="18" charset="0"/>
                <a:cs typeface="Times New Roman" pitchFamily="18" charset="0"/>
              </a:rPr>
              <a:t>Ч</a:t>
            </a:r>
            <a:r>
              <a:rPr lang="ru-RU" sz="1600" b="1" dirty="0" smtClean="0" bmk="">
                <a:latin typeface="Times New Roman" pitchFamily="18" charset="0"/>
                <a:ea typeface="Times New Roman" pitchFamily="18" charset="0"/>
                <a:cs typeface="Times New Roman" pitchFamily="18" charset="0"/>
              </a:rPr>
              <a:t>ЕМ ОТЛИЧАЕТСЯ ПОСЛОВИЦА ОТ ПОГОВОРКИ</a:t>
            </a:r>
            <a:r>
              <a:rPr lang="ru-RU" sz="1600" b="1" dirty="0" smtClean="0">
                <a:latin typeface="Times New Roman" pitchFamily="18" charset="0"/>
                <a:ea typeface="Times New Roman" pitchFamily="18" charset="0"/>
                <a:cs typeface="Times New Roman" pitchFamily="18" charset="0"/>
              </a:rPr>
              <a:t>?</a:t>
            </a:r>
            <a:r>
              <a:rPr lang="ru-RU" sz="1600" dirty="0" smtClean="0">
                <a:latin typeface="Times New Roman" pitchFamily="18" charset="0"/>
                <a:ea typeface="Times New Roman" pitchFamily="18" charset="0"/>
                <a:cs typeface="Times New Roman" pitchFamily="18" charset="0"/>
              </a:rPr>
              <a:t> </a:t>
            </a:r>
          </a:p>
          <a:p>
            <a:pPr lvl="0" defTabSz="914400" fontAlgn="base">
              <a:spcBef>
                <a:spcPct val="0"/>
              </a:spcBef>
              <a:spcAft>
                <a:spcPct val="0"/>
              </a:spcAft>
            </a:pPr>
            <a:endParaRPr lang="ru-RU" sz="1600" dirty="0" smtClean="0">
              <a:latin typeface="Times New Roman" pitchFamily="18" charset="0"/>
              <a:ea typeface="Times New Roman" pitchFamily="18" charset="0"/>
              <a:cs typeface="Times New Roman" pitchFamily="18" charset="0"/>
            </a:endParaRPr>
          </a:p>
          <a:p>
            <a:pPr lvl="0" defTabSz="914400" fontAlgn="base">
              <a:spcBef>
                <a:spcPct val="0"/>
              </a:spcBef>
              <a:spcAft>
                <a:spcPct val="0"/>
              </a:spcAft>
            </a:pPr>
            <a:r>
              <a:rPr lang="ru-RU" sz="1600" dirty="0" smtClean="0">
                <a:latin typeface="Times New Roman" pitchFamily="18" charset="0"/>
                <a:ea typeface="Times New Roman" pitchFamily="18" charset="0"/>
                <a:cs typeface="Times New Roman" pitchFamily="18" charset="0"/>
              </a:rPr>
              <a:t>Все очень просто:</a:t>
            </a:r>
          </a:p>
          <a:p>
            <a:pPr lvl="0" defTabSz="914400"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Пословица — самостоятельное законченное предложение, которое несет в себе смысл. </a:t>
            </a:r>
          </a:p>
          <a:p>
            <a:pPr lvl="0" defTabSz="914400" eaLnBrk="0" fontAlgn="base" hangingPunct="0">
              <a:spcBef>
                <a:spcPct val="0"/>
              </a:spcBef>
              <a:spcAft>
                <a:spcPct val="0"/>
              </a:spcAft>
            </a:pP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Пример</a:t>
            </a:r>
            <a:r>
              <a:rPr lang="ru-RU" sz="1600" dirty="0" smtClean="0">
                <a:latin typeface="Times New Roman" pitchFamily="18" charset="0"/>
                <a:ea typeface="Times New Roman" pitchFamily="18" charset="0"/>
                <a:cs typeface="Times New Roman" pitchFamily="18" charset="0"/>
              </a:rPr>
              <a:t>: </a:t>
            </a: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b="1" dirty="0" smtClean="0">
                <a:latin typeface="Times New Roman" pitchFamily="18" charset="0"/>
                <a:ea typeface="Times New Roman" pitchFamily="18" charset="0"/>
                <a:cs typeface="Times New Roman" pitchFamily="18" charset="0"/>
              </a:rPr>
              <a:t>Без </a:t>
            </a:r>
            <a:r>
              <a:rPr lang="ru-RU" sz="1600" b="1" dirty="0" smtClean="0">
                <a:latin typeface="Times New Roman" pitchFamily="18" charset="0"/>
                <a:ea typeface="Times New Roman" pitchFamily="18" charset="0"/>
                <a:cs typeface="Times New Roman" pitchFamily="18" charset="0"/>
              </a:rPr>
              <a:t>труда не вытащить и рыбку из пруда.</a:t>
            </a:r>
            <a:r>
              <a:rPr lang="ru-RU" sz="1600" dirty="0" smtClean="0">
                <a:latin typeface="Times New Roman" pitchFamily="18" charset="0"/>
                <a:ea typeface="Times New Roman" pitchFamily="18" charset="0"/>
                <a:cs typeface="Times New Roman" pitchFamily="18" charset="0"/>
              </a:rPr>
              <a:t> </a:t>
            </a: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Смысл </a:t>
            </a:r>
            <a:r>
              <a:rPr lang="ru-RU" sz="1600" dirty="0" smtClean="0">
                <a:latin typeface="Times New Roman" pitchFamily="18" charset="0"/>
                <a:ea typeface="Times New Roman" pitchFamily="18" charset="0"/>
                <a:cs typeface="Times New Roman" pitchFamily="18" charset="0"/>
              </a:rPr>
              <a:t>есть? Есть — чтобы получить результат, нужно приложить усилия.</a:t>
            </a:r>
          </a:p>
          <a:p>
            <a:pPr lvl="0" defTabSz="914400" eaLnBrk="0" fontAlgn="base" hangingPunct="0">
              <a:spcBef>
                <a:spcPct val="0"/>
              </a:spcBef>
              <a:spcAft>
                <a:spcPct val="0"/>
              </a:spcAft>
            </a:pP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Поговорка </a:t>
            </a:r>
            <a:r>
              <a:rPr lang="ru-RU" sz="1600" dirty="0" smtClean="0">
                <a:latin typeface="Times New Roman" pitchFamily="18" charset="0"/>
                <a:ea typeface="Times New Roman" pitchFamily="18" charset="0"/>
                <a:cs typeface="Times New Roman" pitchFamily="18" charset="0"/>
              </a:rPr>
              <a:t>— слово, или словосочетание (два-три слова), которыми характеризуется человек, поступок, либо какая-нибудь ситуация. Самостоятельно практически не применяется. Употребляется в разговорах для разнообразия, юмора, характеристики человека, или поступка. </a:t>
            </a:r>
          </a:p>
          <a:p>
            <a:pPr lvl="0" defTabSz="914400" eaLnBrk="0" fontAlgn="base" hangingPunct="0">
              <a:spcBef>
                <a:spcPct val="0"/>
              </a:spcBef>
              <a:spcAft>
                <a:spcPct val="0"/>
              </a:spcAft>
            </a:pP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dirty="0" smtClean="0">
                <a:latin typeface="Times New Roman" pitchFamily="18" charset="0"/>
                <a:ea typeface="Times New Roman" pitchFamily="18" charset="0"/>
                <a:cs typeface="Times New Roman" pitchFamily="18" charset="0"/>
              </a:rPr>
              <a:t>Пример</a:t>
            </a:r>
            <a:r>
              <a:rPr lang="ru-RU" sz="1600" dirty="0" smtClean="0">
                <a:latin typeface="Times New Roman" pitchFamily="18" charset="0"/>
                <a:ea typeface="Times New Roman" pitchFamily="18" charset="0"/>
                <a:cs typeface="Times New Roman" pitchFamily="18" charset="0"/>
              </a:rPr>
              <a:t>: </a:t>
            </a: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b="1" dirty="0" smtClean="0">
                <a:latin typeface="Times New Roman" pitchFamily="18" charset="0"/>
                <a:ea typeface="Times New Roman" pitchFamily="18" charset="0"/>
                <a:cs typeface="Times New Roman" pitchFamily="18" charset="0"/>
              </a:rPr>
              <a:t>Легок </a:t>
            </a:r>
            <a:r>
              <a:rPr lang="ru-RU" sz="1600" b="1" dirty="0" smtClean="0">
                <a:latin typeface="Times New Roman" pitchFamily="18" charset="0"/>
                <a:ea typeface="Times New Roman" pitchFamily="18" charset="0"/>
                <a:cs typeface="Times New Roman" pitchFamily="18" charset="0"/>
              </a:rPr>
              <a:t>на помине</a:t>
            </a:r>
            <a:r>
              <a:rPr lang="ru-RU" sz="1600" dirty="0" smtClean="0">
                <a:latin typeface="Times New Roman" pitchFamily="18" charset="0"/>
                <a:ea typeface="Times New Roman" pitchFamily="18" charset="0"/>
                <a:cs typeface="Times New Roman" pitchFamily="18" charset="0"/>
              </a:rPr>
              <a:t> — только вспомнили о нём, он и появился.</a:t>
            </a:r>
            <a:r>
              <a:rPr lang="ru-RU" sz="1600" b="1" dirty="0" smtClean="0">
                <a:latin typeface="Times New Roman" pitchFamily="18" charset="0"/>
                <a:ea typeface="Times New Roman" pitchFamily="18" charset="0"/>
                <a:cs typeface="Times New Roman" pitchFamily="18" charset="0"/>
              </a:rPr>
              <a:t> </a:t>
            </a:r>
            <a:endParaRPr lang="ru-RU" sz="1600" b="1"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b="1" dirty="0" smtClean="0">
                <a:latin typeface="Times New Roman" pitchFamily="18" charset="0"/>
                <a:ea typeface="Times New Roman" pitchFamily="18" charset="0"/>
                <a:cs typeface="Times New Roman" pitchFamily="18" charset="0"/>
              </a:rPr>
              <a:t>Не </a:t>
            </a:r>
            <a:r>
              <a:rPr lang="ru-RU" sz="1600" b="1" dirty="0" smtClean="0">
                <a:latin typeface="Times New Roman" pitchFamily="18" charset="0"/>
                <a:ea typeface="Times New Roman" pitchFamily="18" charset="0"/>
                <a:cs typeface="Times New Roman" pitchFamily="18" charset="0"/>
              </a:rPr>
              <a:t>солоно хлебавши</a:t>
            </a:r>
            <a:r>
              <a:rPr lang="ru-RU" sz="1600" dirty="0" smtClean="0">
                <a:latin typeface="Times New Roman" pitchFamily="18" charset="0"/>
                <a:ea typeface="Times New Roman" pitchFamily="18" charset="0"/>
                <a:cs typeface="Times New Roman" pitchFamily="18" charset="0"/>
              </a:rPr>
              <a:t> — вернуться ни с чем. </a:t>
            </a:r>
            <a:endParaRPr lang="ru-RU" sz="1600" dirty="0" smtClean="0">
              <a:latin typeface="Times New Roman" pitchFamily="18" charset="0"/>
              <a:ea typeface="Times New Roman" pitchFamily="18" charset="0"/>
              <a:cs typeface="Times New Roman" pitchFamily="18" charset="0"/>
            </a:endParaRPr>
          </a:p>
          <a:p>
            <a:pPr lvl="0" defTabSz="914400" eaLnBrk="0" fontAlgn="base" hangingPunct="0">
              <a:spcBef>
                <a:spcPct val="0"/>
              </a:spcBef>
              <a:spcAft>
                <a:spcPct val="0"/>
              </a:spcAft>
            </a:pPr>
            <a:r>
              <a:rPr lang="ru-RU" sz="1600" b="1" dirty="0" smtClean="0">
                <a:latin typeface="Times New Roman" pitchFamily="18" charset="0"/>
                <a:ea typeface="Times New Roman" pitchFamily="18" charset="0"/>
                <a:cs typeface="Times New Roman" pitchFamily="18" charset="0"/>
              </a:rPr>
              <a:t>Валять </a:t>
            </a:r>
            <a:r>
              <a:rPr lang="ru-RU" sz="1600" b="1" dirty="0" err="1" smtClean="0">
                <a:latin typeface="Times New Roman" pitchFamily="18" charset="0"/>
                <a:ea typeface="Times New Roman" pitchFamily="18" charset="0"/>
                <a:cs typeface="Times New Roman" pitchFamily="18" charset="0"/>
              </a:rPr>
              <a:t>дурака</a:t>
            </a:r>
            <a:r>
              <a:rPr lang="ru-RU" sz="1600" dirty="0" smtClean="0">
                <a:latin typeface="Times New Roman" pitchFamily="18" charset="0"/>
                <a:ea typeface="Times New Roman" pitchFamily="18" charset="0"/>
                <a:cs typeface="Times New Roman" pitchFamily="18" charset="0"/>
              </a:rPr>
              <a:t> — ничего не делать, притворяться.</a:t>
            </a:r>
            <a:endParaRPr lang="ru-RU" sz="1600" dirty="0" smtClean="0">
              <a:latin typeface="Times New Roman" pitchFamily="18" charset="0"/>
              <a:cs typeface="Times New Roman" pitchFamily="18" charset="0"/>
            </a:endParaRPr>
          </a:p>
        </p:txBody>
      </p:sp>
      <p:pic>
        <p:nvPicPr>
          <p:cNvPr id="76802" name="Picture 2" descr="E:\ЖСШ №1 2016-2017 год\Школьная газета ЖСШ№1 2016-2017 год\Кнопки\11949856321026402567tasto_9_architetto_franc_01.svg.med.png"/>
          <p:cNvPicPr>
            <a:picLocks noChangeAspect="1" noChangeArrowheads="1"/>
          </p:cNvPicPr>
          <p:nvPr/>
        </p:nvPicPr>
        <p:blipFill>
          <a:blip r:embed="rId2"/>
          <a:srcRect/>
          <a:stretch>
            <a:fillRect/>
          </a:stretch>
        </p:blipFill>
        <p:spPr bwMode="auto">
          <a:xfrm>
            <a:off x="8418534" y="4280697"/>
            <a:ext cx="1404937" cy="1404937"/>
          </a:xfrm>
          <a:prstGeom prst="rect">
            <a:avLst/>
          </a:prstGeom>
          <a:noFill/>
        </p:spPr>
      </p:pic>
      <p:pic>
        <p:nvPicPr>
          <p:cNvPr id="76803" name="Picture 3" descr="E:\ЖСШ №1 2016-2017 год\Школьная газета ЖСШ№1 2016-2017 год\Кнопки\11954322131712176739question_mark_naught101_02.svg.med.png"/>
          <p:cNvPicPr>
            <a:picLocks noChangeAspect="1" noChangeArrowheads="1"/>
          </p:cNvPicPr>
          <p:nvPr/>
        </p:nvPicPr>
        <p:blipFill>
          <a:blip r:embed="rId3"/>
          <a:srcRect/>
          <a:stretch>
            <a:fillRect/>
          </a:stretch>
        </p:blipFill>
        <p:spPr bwMode="auto">
          <a:xfrm>
            <a:off x="6632584" y="4995077"/>
            <a:ext cx="1377950" cy="1377950"/>
          </a:xfrm>
          <a:prstGeom prst="rect">
            <a:avLst/>
          </a:prstGeom>
          <a:noFill/>
        </p:spPr>
      </p:pic>
      <p:pic>
        <p:nvPicPr>
          <p:cNvPr id="76804" name="Picture 4" descr="E:\ЖСШ №1 2016-2017 год\Школьная газета ЖСШ№1 2016-2017 год\Кнопки\12161809281371254023jean_victor_balin_tick.svg.med.png"/>
          <p:cNvPicPr>
            <a:picLocks noChangeAspect="1" noChangeArrowheads="1"/>
          </p:cNvPicPr>
          <p:nvPr/>
        </p:nvPicPr>
        <p:blipFill>
          <a:blip r:embed="rId4"/>
          <a:srcRect/>
          <a:stretch>
            <a:fillRect/>
          </a:stretch>
        </p:blipFill>
        <p:spPr bwMode="auto">
          <a:xfrm>
            <a:off x="1417610" y="5638019"/>
            <a:ext cx="1811784" cy="1357322"/>
          </a:xfrm>
          <a:prstGeom prst="rect">
            <a:avLst/>
          </a:prstGeom>
          <a:noFill/>
        </p:spPr>
      </p:pic>
      <p:pic>
        <p:nvPicPr>
          <p:cNvPr id="76805" name="Picture 5" descr="E:\ЖСШ №1 2016-2017 год\Школьная газета ЖСШ№1 2016-2017 год\Кнопки\11954451881968599805jean_victor_balin_green_tick.svg.med.png"/>
          <p:cNvPicPr>
            <a:picLocks noChangeAspect="1" noChangeArrowheads="1"/>
          </p:cNvPicPr>
          <p:nvPr/>
        </p:nvPicPr>
        <p:blipFill>
          <a:blip r:embed="rId5"/>
          <a:srcRect/>
          <a:stretch>
            <a:fillRect/>
          </a:stretch>
        </p:blipFill>
        <p:spPr bwMode="auto">
          <a:xfrm>
            <a:off x="4632320" y="5709457"/>
            <a:ext cx="1331919" cy="1331919"/>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Это интересно знать</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123"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78849" name="Рисунок 1" descr="images">
            <a:hlinkClick r:id="rId2"/>
          </p:cNvPr>
          <p:cNvPicPr>
            <a:picLocks noChangeAspect="1" noChangeArrowheads="1"/>
          </p:cNvPicPr>
          <p:nvPr/>
        </p:nvPicPr>
        <p:blipFill>
          <a:blip r:embed="rId3"/>
          <a:srcRect/>
          <a:stretch>
            <a:fillRect/>
          </a:stretch>
        </p:blipFill>
        <p:spPr bwMode="auto">
          <a:xfrm>
            <a:off x="0" y="457200"/>
            <a:ext cx="247650" cy="161925"/>
          </a:xfrm>
          <a:prstGeom prst="rect">
            <a:avLst/>
          </a:prstGeom>
          <a:noFill/>
        </p:spPr>
      </p:pic>
      <p:sp>
        <p:nvSpPr>
          <p:cNvPr id="78851" name="Rectangle 3"/>
          <p:cNvSpPr>
            <a:spLocks noChangeArrowheads="1"/>
          </p:cNvSpPr>
          <p:nvPr/>
        </p:nvSpPr>
        <p:spPr bwMode="auto">
          <a:xfrm>
            <a:off x="0" y="619125"/>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rPr>
              <a:t>)</a:t>
            </a:r>
            <a:endParaRPr kumimoji="0" lang="ru-RU" sz="1800" b="0" i="0" u="none" strike="noStrike" cap="none" normalizeH="0" baseline="0" smtClean="0">
              <a:ln>
                <a:noFill/>
              </a:ln>
              <a:solidFill>
                <a:schemeClr val="tx1"/>
              </a:solidFill>
              <a:effectLst/>
              <a:latin typeface="Arial" pitchFamily="34" charset="0"/>
            </a:endParaRPr>
          </a:p>
        </p:txBody>
      </p:sp>
      <p:sp>
        <p:nvSpPr>
          <p:cNvPr id="7" name="Прямоугольник 6"/>
          <p:cNvSpPr/>
          <p:nvPr/>
        </p:nvSpPr>
        <p:spPr>
          <a:xfrm>
            <a:off x="917544" y="1208863"/>
            <a:ext cx="9072626" cy="461664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just"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А Васька слушает да ест.</a:t>
            </a:r>
            <a:r>
              <a:rPr lang="ru-RU" sz="1400" dirty="0" smtClean="0">
                <a:latin typeface="Times New Roman" pitchFamily="18" charset="0"/>
                <a:ea typeface="Times New Roman" pitchFamily="18" charset="0"/>
                <a:cs typeface="Times New Roman" pitchFamily="18" charset="0"/>
              </a:rPr>
              <a:t> (Цитата из басни И. А. Крылова. Смысл поговорки, что один говорит объясняет, растолковывает, пытается «достучаться до Васьки», а Васька мимо ушей все пропускает и делает все по своему.)</a:t>
            </a:r>
            <a:endParaRPr lang="ru-RU" sz="1400" b="1" dirty="0" smtClean="0">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 воз и ныне там.</a:t>
            </a:r>
            <a:r>
              <a:rPr lang="ru-RU" sz="1400" dirty="0" smtClean="0">
                <a:latin typeface="Times New Roman" pitchFamily="18" charset="0"/>
                <a:ea typeface="Times New Roman" pitchFamily="18" charset="0"/>
                <a:cs typeface="Times New Roman" pitchFamily="18" charset="0"/>
              </a:rPr>
              <a:t> (Цитата из басни И. А. Крылова. Смысл поговорки в том, что не смотря на все разговоры и обещания по какому-либо делу, ничего кроме болтовни не сделано.)</a:t>
            </a:r>
            <a:endParaRPr lang="ru-RU" sz="1400" b="1" dirty="0" smtClean="0">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 где щи, тут и нас ищи</a:t>
            </a:r>
            <a:r>
              <a:rPr lang="ru-RU" sz="1400" dirty="0" smtClean="0">
                <a:latin typeface="Times New Roman" pitchFamily="18" charset="0"/>
                <a:ea typeface="Times New Roman" pitchFamily="18" charset="0"/>
                <a:cs typeface="Times New Roman" pitchFamily="18" charset="0"/>
              </a:rPr>
              <a:t> (Русская пословица, означает что человек пытается стремиться туда, где хорошо, где сытая, богатая жизнь.)</a:t>
            </a:r>
            <a:endParaRPr lang="ru-RU" sz="1400" b="1" dirty="0" smtClean="0">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 ларчик просто открывался.</a:t>
            </a:r>
            <a:r>
              <a:rPr lang="ru-RU" sz="1400" dirty="0" smtClean="0">
                <a:latin typeface="Times New Roman" pitchFamily="18" charset="0"/>
                <a:ea typeface="Times New Roman" pitchFamily="18" charset="0"/>
                <a:cs typeface="Times New Roman" pitchFamily="18" charset="0"/>
              </a:rPr>
              <a:t> (Цитата из басни И.А. </a:t>
            </a:r>
            <a:r>
              <a:rPr lang="ru-RU" sz="1400" dirty="0" err="1" smtClean="0">
                <a:latin typeface="Times New Roman" pitchFamily="18" charset="0"/>
                <a:ea typeface="Times New Roman" pitchFamily="18" charset="0"/>
                <a:cs typeface="Times New Roman" pitchFamily="18" charset="0"/>
              </a:rPr>
              <a:t>Крылова.Говорится</a:t>
            </a:r>
            <a:r>
              <a:rPr lang="ru-RU" sz="1400" dirty="0" smtClean="0">
                <a:latin typeface="Times New Roman" pitchFamily="18" charset="0"/>
                <a:ea typeface="Times New Roman" pitchFamily="18" charset="0"/>
                <a:cs typeface="Times New Roman" pitchFamily="18" charset="0"/>
              </a:rPr>
              <a:t> в том случае, когда на самом деле все было намного проще, чем думали и делали люди.)</a:t>
            </a:r>
            <a:endParaRPr lang="ru-RU" sz="1400" b="1" dirty="0" smtClean="0">
              <a:latin typeface="Times New Roman" pitchFamily="18" charset="0"/>
              <a:ea typeface="Times New Roman" pitchFamily="18" charset="0"/>
              <a:cs typeface="Times New Roman" pitchFamily="18" charset="0"/>
            </a:endParaRP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 там хоть трава не расти.</a:t>
            </a:r>
            <a:r>
              <a:rPr lang="ru-RU" sz="1400" dirty="0" smtClean="0">
                <a:latin typeface="Times New Roman" pitchFamily="18" charset="0"/>
                <a:ea typeface="Times New Roman" pitchFamily="18" charset="0"/>
                <a:cs typeface="Times New Roman" pitchFamily="18" charset="0"/>
              </a:rPr>
              <a:t> (Смысл поговорки, в том что, человек сказавший эту фразу, выражает полное безразличие к тому, что будет после его поступка или какой — либо ситуации, и к тем, кто пострадает в результате его действий.)</a:t>
            </a:r>
            <a:endParaRPr lang="ru-RU" sz="1400" b="1" dirty="0" smtClean="0">
              <a:latin typeface="Times New Roman" pitchFamily="18" charset="0"/>
              <a:ea typeface="Times New Roman" pitchFamily="18" charset="0"/>
              <a:cs typeface="Times New Roman" pitchFamily="18" charset="0"/>
            </a:endParaRPr>
          </a:p>
          <a:p>
            <a:pPr lvl="0" algn="just" defTabSz="914400" fontAlgn="base">
              <a:spcBef>
                <a:spcPct val="0"/>
              </a:spcBef>
              <a:spcAft>
                <a:spcPct val="0"/>
              </a:spcAft>
            </a:pPr>
            <a:r>
              <a:rPr lang="ru-RU" sz="1400" b="1" dirty="0" smtClean="0">
                <a:latin typeface="Times New Roman" pitchFamily="18" charset="0"/>
                <a:ea typeface="Times New Roman" pitchFamily="18" charset="0"/>
                <a:cs typeface="Times New Roman" pitchFamily="18" charset="0"/>
              </a:rPr>
              <a:t>Авось, да небось.</a:t>
            </a:r>
            <a:r>
              <a:rPr lang="ru-RU" sz="1400" dirty="0" smtClean="0">
                <a:latin typeface="Times New Roman" pitchFamily="18" charset="0"/>
                <a:ea typeface="Times New Roman" pitchFamily="18" charset="0"/>
                <a:cs typeface="Times New Roman" pitchFamily="18" charset="0"/>
              </a:rPr>
              <a:t> (Смысл поговорки в том, что человек ее говорящий, ничего не хочет сам предпринимать для улучшения, или исправления ситуации, а просто ждет как ситуация будет развиваться дальше сама, без его участия. Скажу честно, пару раз в Жизни такое отношение к делу выручало, но только пару раз….)))). Во многих случаях, такое отношение приводит к плохим последствиям. )</a:t>
            </a: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Алмаз и в грязи видать.</a:t>
            </a:r>
            <a:r>
              <a:rPr lang="ru-RU" sz="1400" dirty="0" smtClean="0">
                <a:latin typeface="Times New Roman" pitchFamily="18" charset="0"/>
                <a:ea typeface="Times New Roman" pitchFamily="18" charset="0"/>
                <a:cs typeface="Times New Roman" pitchFamily="18" charset="0"/>
              </a:rPr>
              <a:t> (Пословица означает: как бы ты не выглядел, но если ты достойный человек, то люди оценят это уважением к тебе.)</a:t>
            </a: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Аппетит приходит во время еды.</a:t>
            </a:r>
            <a:r>
              <a:rPr lang="ru-RU" sz="1400" dirty="0" smtClean="0">
                <a:latin typeface="Times New Roman" pitchFamily="18" charset="0"/>
                <a:ea typeface="Times New Roman" pitchFamily="18" charset="0"/>
                <a:cs typeface="Times New Roman" pitchFamily="18" charset="0"/>
              </a:rPr>
              <a:t> (Говорят в том случае, когда нет охоты делать какое-либо дело. Смысл в том, что как только начнешь дело, так желание его продолжать обязательно придет само.)</a:t>
            </a:r>
          </a:p>
          <a:p>
            <a:pPr lvl="0" algn="just" defTabSz="914400" eaLnBrk="0" fontAlgn="base" hangingPunct="0">
              <a:spcBef>
                <a:spcPct val="0"/>
              </a:spcBef>
              <a:spcAft>
                <a:spcPct val="0"/>
              </a:spcAft>
            </a:pPr>
            <a:r>
              <a:rPr lang="ru-RU" sz="1400" b="1" dirty="0" smtClean="0">
                <a:latin typeface="Times New Roman" pitchFamily="18" charset="0"/>
                <a:ea typeface="Times New Roman" pitchFamily="18" charset="0"/>
                <a:cs typeface="Times New Roman" pitchFamily="18" charset="0"/>
              </a:rPr>
              <a:t>Апрель с водой — май с травой.</a:t>
            </a:r>
            <a:r>
              <a:rPr lang="ru-RU" sz="1400" dirty="0" smtClean="0">
                <a:latin typeface="Times New Roman" pitchFamily="18" charset="0"/>
                <a:ea typeface="Times New Roman" pitchFamily="18" charset="0"/>
                <a:cs typeface="Times New Roman" pitchFamily="18" charset="0"/>
              </a:rPr>
              <a:t> (Смысл пословицы в том, что если ранней весной будет много дождей, то все растения и культуры уродят очень хорошо.)</a:t>
            </a:r>
          </a:p>
        </p:txBody>
      </p:sp>
      <p:pic>
        <p:nvPicPr>
          <p:cNvPr id="77826" name="Picture 2" descr="E:\ЖСШ №1 2016-2017 год\Школьная газета ЖСШ№1 2016-2017 год\Кнопки\button.png"/>
          <p:cNvPicPr>
            <a:picLocks noChangeAspect="1" noChangeArrowheads="1"/>
          </p:cNvPicPr>
          <p:nvPr/>
        </p:nvPicPr>
        <p:blipFill>
          <a:blip r:embed="rId4"/>
          <a:srcRect/>
          <a:stretch>
            <a:fillRect/>
          </a:stretch>
        </p:blipFill>
        <p:spPr bwMode="auto">
          <a:xfrm rot="10800000">
            <a:off x="6632584" y="5780895"/>
            <a:ext cx="1428760" cy="1428760"/>
          </a:xfrm>
          <a:prstGeom prst="rect">
            <a:avLst/>
          </a:prstGeom>
          <a:noFill/>
        </p:spPr>
      </p:pic>
      <p:pic>
        <p:nvPicPr>
          <p:cNvPr id="9" name="Picture 2" descr="E:\ЖСШ №1 2016-2017 год\Школьная газета ЖСШ№1 2016-2017 год\Кнопки\button.png"/>
          <p:cNvPicPr>
            <a:picLocks noChangeAspect="1" noChangeArrowheads="1"/>
          </p:cNvPicPr>
          <p:nvPr/>
        </p:nvPicPr>
        <p:blipFill>
          <a:blip r:embed="rId4"/>
          <a:srcRect/>
          <a:stretch>
            <a:fillRect/>
          </a:stretch>
        </p:blipFill>
        <p:spPr bwMode="auto">
          <a:xfrm rot="10800000">
            <a:off x="4703758" y="5780895"/>
            <a:ext cx="1428760" cy="1428760"/>
          </a:xfrm>
          <a:prstGeom prst="rect">
            <a:avLst/>
          </a:prstGeom>
          <a:noFill/>
        </p:spPr>
      </p:pic>
      <p:pic>
        <p:nvPicPr>
          <p:cNvPr id="10" name="Picture 2" descr="E:\ЖСШ №1 2016-2017 год\Школьная газета ЖСШ№1 2016-2017 год\Кнопки\button.png"/>
          <p:cNvPicPr>
            <a:picLocks noChangeAspect="1" noChangeArrowheads="1"/>
          </p:cNvPicPr>
          <p:nvPr/>
        </p:nvPicPr>
        <p:blipFill>
          <a:blip r:embed="rId4"/>
          <a:srcRect/>
          <a:stretch>
            <a:fillRect/>
          </a:stretch>
        </p:blipFill>
        <p:spPr bwMode="auto">
          <a:xfrm rot="10800000">
            <a:off x="2774932" y="5780895"/>
            <a:ext cx="1428760" cy="1428760"/>
          </a:xfrm>
          <a:prstGeom prst="rect">
            <a:avLst/>
          </a:prstGeom>
          <a:noFill/>
        </p:spPr>
      </p:pic>
      <p:pic>
        <p:nvPicPr>
          <p:cNvPr id="11" name="Picture 2" descr="E:\ЖСШ №1 2016-2017 год\Школьная газета ЖСШ№1 2016-2017 год\Кнопки\button.png"/>
          <p:cNvPicPr>
            <a:picLocks noChangeAspect="1" noChangeArrowheads="1"/>
          </p:cNvPicPr>
          <p:nvPr/>
        </p:nvPicPr>
        <p:blipFill>
          <a:blip r:embed="rId4"/>
          <a:srcRect/>
          <a:stretch>
            <a:fillRect/>
          </a:stretch>
        </p:blipFill>
        <p:spPr bwMode="auto">
          <a:xfrm rot="10800000">
            <a:off x="917544" y="5780895"/>
            <a:ext cx="1428760" cy="1428760"/>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ЭКСПО - 2017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123"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097" name="Rectangle 1"/>
          <p:cNvSpPr>
            <a:spLocks noChangeArrowheads="1"/>
          </p:cNvSpPr>
          <p:nvPr/>
        </p:nvSpPr>
        <p:spPr bwMode="auto">
          <a:xfrm>
            <a:off x="846106" y="1208863"/>
            <a:ext cx="9144064" cy="28931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       Экспо-2017 Астана</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—специализированная международная выставка, признанная Бюро международных выставок (МБВ).</a:t>
            </a:r>
            <a:r>
              <a:rPr kumimoji="0" lang="ru-RU" sz="1400" b="0" i="0" u="none" strike="noStrike" cap="none" normalizeH="0" dirty="0" smtClean="0">
                <a:ln>
                  <a:noFill/>
                </a:ln>
                <a:effectLst/>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Тема выставки «Энергия будущего»</a:t>
            </a:r>
            <a:r>
              <a:rPr lang="ru-RU" sz="1400" baseline="30000" dirty="0" smtClean="0">
                <a:latin typeface="Times New Roman" pitchFamily="18" charset="0"/>
                <a:ea typeface="Times New Roman" pitchFamily="18" charset="0"/>
                <a:cs typeface="Times New Roman" pitchFamily="18" charset="0"/>
              </a:rPr>
              <a:t>.</a:t>
            </a:r>
            <a:r>
              <a:rPr kumimoji="0" lang="ru-RU" sz="1400" b="0" i="0" u="none" strike="noStrike" cap="none" normalizeH="0" baseline="0" dirty="0" smtClean="0">
                <a:ln>
                  <a:noFill/>
                </a:ln>
                <a:effectLst/>
                <a:latin typeface="Times New Roman" pitchFamily="18" charset="0"/>
                <a:ea typeface="Times New Roman" pitchFamily="18" charset="0"/>
                <a:cs typeface="Times New Roman" pitchFamily="18" charset="0"/>
              </a:rPr>
              <a:t> Экспо-2017 ожидает участия более 100 стран и международных организаций, и 2-3 миллиона посетителей.</a:t>
            </a:r>
          </a:p>
          <a:p>
            <a:pPr algn="just"/>
            <a:r>
              <a:rPr lang="ru-RU" sz="1400" dirty="0" smtClean="0">
                <a:latin typeface="Times New Roman" pitchFamily="18" charset="0"/>
                <a:cs typeface="Times New Roman" pitchFamily="18" charset="0"/>
              </a:rPr>
              <a:t>       Предстоящая выставка, которая пройдет под лозунгом «Энергия будущего», осветит одну из самых актуальных тем, волнующих мировое сообщество — альтернативные источники энергии. Тему предстоящей выставки олицетворяет логотип </a:t>
            </a:r>
            <a:r>
              <a:rPr lang="ru-RU" sz="1400" b="1" dirty="0" smtClean="0">
                <a:latin typeface="Times New Roman" pitchFamily="18" charset="0"/>
                <a:cs typeface="Times New Roman" pitchFamily="18" charset="0"/>
              </a:rPr>
              <a:t>«</a:t>
            </a:r>
            <a:r>
              <a:rPr lang="ru-RU" sz="1400" b="1" dirty="0" err="1" smtClean="0">
                <a:latin typeface="Times New Roman" pitchFamily="18" charset="0"/>
                <a:cs typeface="Times New Roman" pitchFamily="18" charset="0"/>
              </a:rPr>
              <a:t>Экспо</a:t>
            </a:r>
            <a:r>
              <a:rPr lang="ru-RU" sz="1400" b="1" dirty="0" smtClean="0">
                <a:latin typeface="Times New Roman" pitchFamily="18" charset="0"/>
                <a:cs typeface="Times New Roman" pitchFamily="18" charset="0"/>
              </a:rPr>
              <a:t> 2017»</a:t>
            </a:r>
            <a:r>
              <a:rPr lang="ru-RU" sz="1400" dirty="0" smtClean="0">
                <a:latin typeface="Times New Roman" pitchFamily="18" charset="0"/>
                <a:cs typeface="Times New Roman" pitchFamily="18" charset="0"/>
              </a:rPr>
              <a:t>.</a:t>
            </a:r>
          </a:p>
          <a:p>
            <a:pPr algn="just"/>
            <a:r>
              <a:rPr lang="ru-RU" sz="1400" dirty="0" smtClean="0">
                <a:latin typeface="Times New Roman" pitchFamily="18" charset="0"/>
                <a:cs typeface="Times New Roman" pitchFamily="18" charset="0"/>
              </a:rPr>
              <a:t>      Выставка пройдет с 10 июня по 10 сентября 2017 года и примет около 100 стран-участниц и 10 международных организаций. На всемирной специализированной выставке 2017 года странами-участницами будут продемонстрированы достижения и перспективы в сфере использования возобновляемых источников энергии и такие их преимущества, как экологическая чистота, низкая стоимость эксплуатации и безвредность для окружающей среды. </a:t>
            </a:r>
          </a:p>
          <a:p>
            <a:pPr algn="just"/>
            <a:r>
              <a:rPr lang="ru-RU" sz="1400" dirty="0" smtClean="0">
                <a:latin typeface="Times New Roman" pitchFamily="18" charset="0"/>
                <a:cs typeface="Times New Roman" pitchFamily="18" charset="0"/>
              </a:rPr>
              <a:t>      Для Казахстана «ЭКСПО-2017» станет знаковым событием: никогда раньше международная выставка подобных масштабов не проходила в странах Центрально-Азиатского региона и СНГ</a:t>
            </a:r>
            <a:endParaRPr kumimoji="0" lang="ru-RU" sz="1400" b="0" i="0" u="none" strike="noStrike" cap="none" normalizeH="0" baseline="0" dirty="0" smtClean="0">
              <a:ln>
                <a:noFill/>
              </a:ln>
              <a:effectLst/>
              <a:latin typeface="Times New Roman" pitchFamily="18" charset="0"/>
              <a:cs typeface="Times New Roman" pitchFamily="18" charset="0"/>
            </a:endParaRPr>
          </a:p>
        </p:txBody>
      </p:sp>
      <p:pic>
        <p:nvPicPr>
          <p:cNvPr id="5" name="Рисунок 4" descr="В школах Астаны прошел конкурс на тему «ЭКСПО-2017»"/>
          <p:cNvPicPr/>
          <p:nvPr/>
        </p:nvPicPr>
        <p:blipFill>
          <a:blip r:embed="rId2"/>
          <a:srcRect/>
          <a:stretch>
            <a:fillRect/>
          </a:stretch>
        </p:blipFill>
        <p:spPr bwMode="auto">
          <a:xfrm>
            <a:off x="1131858" y="4280697"/>
            <a:ext cx="7072362" cy="2643206"/>
          </a:xfrm>
          <a:prstGeom prst="rect">
            <a:avLst/>
          </a:prstGeom>
          <a:noFill/>
          <a:ln w="9525">
            <a:noFill/>
            <a:miter lim="800000"/>
            <a:headEnd/>
            <a:tailEnd/>
          </a:ln>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err="1" smtClean="0">
                <a:solidFill>
                  <a:srgbClr val="002060"/>
                </a:solidFill>
                <a:latin typeface="Times New Roman" pitchFamily="18" charset="0"/>
                <a:cs typeface="Times New Roman" pitchFamily="18" charset="0"/>
              </a:rPr>
              <a:t>Фотовернисаж</a:t>
            </a:r>
            <a:r>
              <a:rPr lang="ru-RU" sz="4100" b="1"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pic>
        <p:nvPicPr>
          <p:cNvPr id="3" name="Рисунок 2" descr="K:\ЭКСПО 2017\maxresdefault.jpg"/>
          <p:cNvPicPr preferRelativeResize="0"/>
          <p:nvPr/>
        </p:nvPicPr>
        <p:blipFill>
          <a:blip r:embed="rId2" cstate="print"/>
          <a:srcRect/>
          <a:stretch>
            <a:fillRect/>
          </a:stretch>
        </p:blipFill>
        <p:spPr bwMode="auto">
          <a:xfrm>
            <a:off x="3989378" y="4280697"/>
            <a:ext cx="2880000" cy="2160000"/>
          </a:xfrm>
          <a:prstGeom prst="rect">
            <a:avLst/>
          </a:prstGeom>
          <a:noFill/>
          <a:ln w="9525">
            <a:noFill/>
            <a:miter lim="800000"/>
            <a:headEnd/>
            <a:tailEnd/>
          </a:ln>
        </p:spPr>
      </p:pic>
      <p:pic>
        <p:nvPicPr>
          <p:cNvPr id="4" name="Рисунок 3" descr="K:\ЭКСПО 2017\1b779bb3ebafcfd233d02fd1b6c7f4ee.jpg"/>
          <p:cNvPicPr preferRelativeResize="0"/>
          <p:nvPr/>
        </p:nvPicPr>
        <p:blipFill>
          <a:blip r:embed="rId3" cstate="print"/>
          <a:srcRect/>
          <a:stretch>
            <a:fillRect/>
          </a:stretch>
        </p:blipFill>
        <p:spPr bwMode="auto">
          <a:xfrm>
            <a:off x="7132650" y="1280301"/>
            <a:ext cx="2880000" cy="2160000"/>
          </a:xfrm>
          <a:prstGeom prst="rect">
            <a:avLst/>
          </a:prstGeom>
          <a:noFill/>
          <a:ln w="9525">
            <a:noFill/>
            <a:miter lim="800000"/>
            <a:headEnd/>
            <a:tailEnd/>
          </a:ln>
        </p:spPr>
      </p:pic>
      <p:pic>
        <p:nvPicPr>
          <p:cNvPr id="5" name="Рисунок 4" descr="А. Джаксыбеков провел выездное совещание на строительной площадке «Астана ЭКСПО-2017»"/>
          <p:cNvPicPr preferRelativeResize="0"/>
          <p:nvPr/>
        </p:nvPicPr>
        <p:blipFill>
          <a:blip r:embed="rId4"/>
          <a:srcRect/>
          <a:stretch>
            <a:fillRect/>
          </a:stretch>
        </p:blipFill>
        <p:spPr bwMode="auto">
          <a:xfrm>
            <a:off x="3989378" y="1923243"/>
            <a:ext cx="2880000" cy="2160000"/>
          </a:xfrm>
          <a:prstGeom prst="rect">
            <a:avLst/>
          </a:prstGeom>
          <a:noFill/>
          <a:ln w="9525">
            <a:noFill/>
            <a:miter lim="800000"/>
            <a:headEnd/>
            <a:tailEnd/>
          </a:ln>
        </p:spPr>
      </p:pic>
      <p:pic>
        <p:nvPicPr>
          <p:cNvPr id="7" name="Рисунок 6" descr="Президент принял участие в совещании о ходе подготовки выставки «ЭКСПО-2017»"/>
          <p:cNvPicPr preferRelativeResize="0"/>
          <p:nvPr/>
        </p:nvPicPr>
        <p:blipFill>
          <a:blip r:embed="rId5"/>
          <a:srcRect/>
          <a:stretch>
            <a:fillRect/>
          </a:stretch>
        </p:blipFill>
        <p:spPr bwMode="auto">
          <a:xfrm>
            <a:off x="917544" y="1280301"/>
            <a:ext cx="2880000" cy="2160000"/>
          </a:xfrm>
          <a:prstGeom prst="rect">
            <a:avLst/>
          </a:prstGeom>
          <a:noFill/>
          <a:ln w="9525">
            <a:noFill/>
            <a:miter lim="800000"/>
            <a:headEnd/>
            <a:tailEnd/>
          </a:ln>
        </p:spPr>
      </p:pic>
      <p:pic>
        <p:nvPicPr>
          <p:cNvPr id="8" name="Рисунок 7" descr="В Астане строят новый вокзал к ЭКСПО-2017"/>
          <p:cNvPicPr preferRelativeResize="0"/>
          <p:nvPr/>
        </p:nvPicPr>
        <p:blipFill>
          <a:blip r:embed="rId6"/>
          <a:srcRect/>
          <a:stretch>
            <a:fillRect/>
          </a:stretch>
        </p:blipFill>
        <p:spPr bwMode="auto">
          <a:xfrm>
            <a:off x="1203296" y="3637755"/>
            <a:ext cx="2160000" cy="2160000"/>
          </a:xfrm>
          <a:prstGeom prst="rect">
            <a:avLst/>
          </a:prstGeom>
          <a:noFill/>
          <a:ln w="9525">
            <a:noFill/>
            <a:miter lim="800000"/>
            <a:headEnd/>
            <a:tailEnd/>
          </a:ln>
        </p:spPr>
      </p:pic>
      <p:pic>
        <p:nvPicPr>
          <p:cNvPr id="9" name="Рисунок 8" descr="В Казахстане строят Молодежный курортный город"/>
          <p:cNvPicPr preferRelativeResize="0"/>
          <p:nvPr/>
        </p:nvPicPr>
        <p:blipFill>
          <a:blip r:embed="rId7"/>
          <a:srcRect/>
          <a:stretch>
            <a:fillRect/>
          </a:stretch>
        </p:blipFill>
        <p:spPr bwMode="auto">
          <a:xfrm>
            <a:off x="7561278" y="3566317"/>
            <a:ext cx="2160000" cy="2160000"/>
          </a:xfrm>
          <a:prstGeom prst="rect">
            <a:avLst/>
          </a:prstGeom>
          <a:noFill/>
          <a:ln w="9525">
            <a:noFill/>
            <a:miter lim="800000"/>
            <a:headEnd/>
            <a:tailEnd/>
          </a:ln>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859742" y="443850"/>
            <a:ext cx="9165354" cy="693575"/>
          </a:xfrm>
        </p:spPr>
        <p:style>
          <a:lnRef idx="1">
            <a:schemeClr val="accent2"/>
          </a:lnRef>
          <a:fillRef idx="2">
            <a:schemeClr val="accent2"/>
          </a:fillRef>
          <a:effectRef idx="1">
            <a:schemeClr val="accent2"/>
          </a:effectRef>
          <a:fontRef idx="minor">
            <a:schemeClr val="dk1"/>
          </a:fontRef>
        </p:style>
        <p:txBody>
          <a:bodyPr>
            <a:normAutofit fontScale="90000"/>
          </a:bodyPr>
          <a:lstStyle/>
          <a:p>
            <a:pPr algn="ctr">
              <a:lnSpc>
                <a:spcPct val="100000"/>
              </a:lnSpc>
            </a:pPr>
            <a:r>
              <a:rPr lang="ru-RU" sz="4100" b="1" dirty="0" smtClean="0">
                <a:solidFill>
                  <a:srgbClr val="002060"/>
                </a:solidFill>
                <a:latin typeface="Times New Roman" pitchFamily="18" charset="0"/>
                <a:cs typeface="Times New Roman" pitchFamily="18" charset="0"/>
              </a:rPr>
              <a:t>Здоровый образ жизни</a:t>
            </a:r>
            <a:r>
              <a:rPr lang="ru-RU" sz="1600" dirty="0" smtClean="0">
                <a:solidFill>
                  <a:srgbClr val="002060"/>
                </a:solidFill>
                <a:latin typeface="Times New Roman" pitchFamily="18" charset="0"/>
                <a:cs typeface="Times New Roman" pitchFamily="18" charset="0"/>
              </a:rPr>
              <a:t/>
            </a:r>
            <a:br>
              <a:rPr lang="ru-RU" sz="1600" dirty="0" smtClean="0">
                <a:solidFill>
                  <a:srgbClr val="002060"/>
                </a:solidFill>
                <a:latin typeface="Times New Roman" pitchFamily="18" charset="0"/>
                <a:cs typeface="Times New Roman" pitchFamily="18" charset="0"/>
              </a:rPr>
            </a:br>
            <a:endParaRPr lang="ru-RU" sz="1600" dirty="0">
              <a:solidFill>
                <a:srgbClr val="002060"/>
              </a:solidFill>
              <a:latin typeface="Times New Roman" pitchFamily="18" charset="0"/>
              <a:cs typeface="Times New Roman" pitchFamily="18" charset="0"/>
            </a:endParaRPr>
          </a:p>
        </p:txBody>
      </p:sp>
      <p:sp>
        <p:nvSpPr>
          <p:cNvPr id="5123" name="Rectangle 3"/>
          <p:cNvSpPr>
            <a:spLocks noChangeArrowheads="1"/>
          </p:cNvSpPr>
          <p:nvPr/>
        </p:nvSpPr>
        <p:spPr bwMode="auto">
          <a:xfrm>
            <a:off x="0" y="0"/>
            <a:ext cx="106934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78849" name="Рисунок 1" descr="images">
            <a:hlinkClick r:id="rId2"/>
          </p:cNvPr>
          <p:cNvPicPr>
            <a:picLocks noChangeAspect="1" noChangeArrowheads="1"/>
          </p:cNvPicPr>
          <p:nvPr/>
        </p:nvPicPr>
        <p:blipFill>
          <a:blip r:embed="rId3"/>
          <a:srcRect/>
          <a:stretch>
            <a:fillRect/>
          </a:stretch>
        </p:blipFill>
        <p:spPr bwMode="auto">
          <a:xfrm>
            <a:off x="0" y="457200"/>
            <a:ext cx="247650" cy="161925"/>
          </a:xfrm>
          <a:prstGeom prst="rect">
            <a:avLst/>
          </a:prstGeom>
          <a:noFill/>
        </p:spPr>
      </p:pic>
      <p:sp>
        <p:nvSpPr>
          <p:cNvPr id="78851" name="Rectangle 3"/>
          <p:cNvSpPr>
            <a:spLocks noChangeArrowheads="1"/>
          </p:cNvSpPr>
          <p:nvPr/>
        </p:nvSpPr>
        <p:spPr bwMode="auto">
          <a:xfrm>
            <a:off x="0" y="619125"/>
            <a:ext cx="10693400" cy="0"/>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smtClean="0">
                <a:ln>
                  <a:noFill/>
                </a:ln>
                <a:solidFill>
                  <a:schemeClr val="tx1"/>
                </a:solidFill>
                <a:effectLst/>
                <a:latin typeface="Arial" pitchFamily="34" charset="0"/>
                <a:ea typeface="Times New Roman" pitchFamily="18" charset="0"/>
              </a:rPr>
              <a:t>)</a:t>
            </a:r>
            <a:endParaRPr kumimoji="0" lang="ru-RU" sz="1800" b="0" i="0" u="none" strike="noStrike" cap="none" normalizeH="0" baseline="0" smtClean="0">
              <a:ln>
                <a:noFill/>
              </a:ln>
              <a:solidFill>
                <a:schemeClr val="tx1"/>
              </a:solidFill>
              <a:effectLst/>
              <a:latin typeface="Arial" pitchFamily="34" charset="0"/>
            </a:endParaRPr>
          </a:p>
        </p:txBody>
      </p:sp>
      <p:pic>
        <p:nvPicPr>
          <p:cNvPr id="86018" name="Picture 2" descr="D:\ЖСШ №1 2016-2017 год\Школьная газета ЖСШ№1 2016-2017 год\Комиксы, ребусы, плакаты\file105.jpg"/>
          <p:cNvPicPr>
            <a:picLocks noChangeAspect="1" noChangeArrowheads="1"/>
          </p:cNvPicPr>
          <p:nvPr/>
        </p:nvPicPr>
        <p:blipFill>
          <a:blip r:embed="rId4"/>
          <a:srcRect/>
          <a:stretch>
            <a:fillRect/>
          </a:stretch>
        </p:blipFill>
        <p:spPr bwMode="auto">
          <a:xfrm>
            <a:off x="912814" y="1208864"/>
            <a:ext cx="7291406" cy="5786477"/>
          </a:xfrm>
          <a:prstGeom prst="rect">
            <a:avLst/>
          </a:prstGeom>
          <a:noFill/>
        </p:spPr>
      </p:pic>
      <p:pic>
        <p:nvPicPr>
          <p:cNvPr id="78850" name="Picture 2" descr="E:\ЖСШ №1 2016-2017 год\Школьная газета ЖСШ№1 2016-2017 год\Кнопки\file107.png"/>
          <p:cNvPicPr>
            <a:picLocks noChangeAspect="1" noChangeArrowheads="1"/>
          </p:cNvPicPr>
          <p:nvPr/>
        </p:nvPicPr>
        <p:blipFill>
          <a:blip r:embed="rId5"/>
          <a:srcRect/>
          <a:stretch>
            <a:fillRect/>
          </a:stretch>
        </p:blipFill>
        <p:spPr bwMode="auto">
          <a:xfrm>
            <a:off x="8275658" y="1208863"/>
            <a:ext cx="1720999" cy="1571636"/>
          </a:xfrm>
          <a:prstGeom prst="rect">
            <a:avLst/>
          </a:prstGeom>
          <a:noFill/>
        </p:spPr>
      </p:pic>
      <p:pic>
        <p:nvPicPr>
          <p:cNvPr id="2" name="Picture 3" descr="E:\ЖСШ №1 2016-2017 год\Школьная газета ЖСШ№1 2016-2017 год\Кнопки\12344058271791816566kablam_glossy_heart.svg.med.png"/>
          <p:cNvPicPr>
            <a:picLocks noChangeAspect="1" noChangeArrowheads="1"/>
          </p:cNvPicPr>
          <p:nvPr/>
        </p:nvPicPr>
        <p:blipFill>
          <a:blip r:embed="rId6"/>
          <a:srcRect/>
          <a:stretch>
            <a:fillRect/>
          </a:stretch>
        </p:blipFill>
        <p:spPr bwMode="auto">
          <a:xfrm>
            <a:off x="8489972" y="2780499"/>
            <a:ext cx="1495469" cy="1390594"/>
          </a:xfrm>
          <a:prstGeom prst="rect">
            <a:avLst/>
          </a:prstGeom>
          <a:noFill/>
        </p:spPr>
      </p:pic>
      <p:pic>
        <p:nvPicPr>
          <p:cNvPr id="9" name="Picture 2" descr="E:\ЖСШ №1 2016-2017 год\Школьная газета ЖСШ№1 2016-2017 год\Кнопки\file107.png"/>
          <p:cNvPicPr>
            <a:picLocks noChangeAspect="1" noChangeArrowheads="1"/>
          </p:cNvPicPr>
          <p:nvPr/>
        </p:nvPicPr>
        <p:blipFill>
          <a:blip r:embed="rId5"/>
          <a:srcRect/>
          <a:stretch>
            <a:fillRect/>
          </a:stretch>
        </p:blipFill>
        <p:spPr bwMode="auto">
          <a:xfrm>
            <a:off x="8418534" y="4423573"/>
            <a:ext cx="1720999" cy="1571636"/>
          </a:xfrm>
          <a:prstGeom prst="rect">
            <a:avLst/>
          </a:prstGeom>
          <a:noFill/>
        </p:spPr>
      </p:pic>
    </p:spTree>
    <p:extLst>
      <p:ext uri="{BB962C8B-B14F-4D97-AF65-F5344CB8AC3E}">
        <p14:creationId xmlns:p14="http://schemas.microsoft.com/office/powerpoint/2010/main" xmlns="" val="32282301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txBox="1">
            <a:spLocks noChangeArrowheads="1"/>
          </p:cNvSpPr>
          <p:nvPr/>
        </p:nvSpPr>
        <p:spPr bwMode="auto">
          <a:xfrm>
            <a:off x="975411" y="302801"/>
            <a:ext cx="8767866" cy="915402"/>
          </a:xfrm>
          <a:prstGeom prst="rect">
            <a:avLst/>
          </a:prstGeom>
          <a:solidFill>
            <a:srgbClr val="FFC000"/>
          </a:solidFill>
          <a:ln>
            <a:noFill/>
          </a:ln>
          <a:extLst>
            <a:ext uri="{91240B29-F687-4F45-9708-019B960494DF}"/>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a:lstStyle>
          <a:p>
            <a:pPr>
              <a:defRPr/>
            </a:pPr>
            <a:r>
              <a:rPr lang="ru-RU" sz="2800" b="1" i="1" dirty="0" smtClean="0">
                <a:solidFill>
                  <a:srgbClr val="990033"/>
                </a:solidFill>
                <a:effectLst>
                  <a:outerShdw blurRad="38100" dist="38100" dir="2700000" algn="tl">
                    <a:srgbClr val="000000"/>
                  </a:outerShdw>
                </a:effectLst>
                <a:latin typeface="Times New Roman" pitchFamily="18" charset="0"/>
              </a:rPr>
              <a:t/>
            </a:r>
            <a:br>
              <a:rPr lang="ru-RU" sz="2800" b="1" i="1" dirty="0" smtClean="0">
                <a:solidFill>
                  <a:srgbClr val="990033"/>
                </a:solidFill>
                <a:effectLst>
                  <a:outerShdw blurRad="38100" dist="38100" dir="2700000" algn="tl">
                    <a:srgbClr val="000000"/>
                  </a:outerShdw>
                </a:effectLst>
                <a:latin typeface="Times New Roman" pitchFamily="18" charset="0"/>
              </a:rPr>
            </a:br>
            <a:r>
              <a:rPr lang="ru-RU" sz="2800" b="1" i="1" dirty="0" smtClean="0">
                <a:solidFill>
                  <a:srgbClr val="990033"/>
                </a:solidFill>
                <a:effectLst>
                  <a:outerShdw blurRad="38100" dist="38100" dir="2700000" algn="tl">
                    <a:srgbClr val="000000"/>
                  </a:outerShdw>
                </a:effectLst>
                <a:latin typeface="Times New Roman" pitchFamily="18" charset="0"/>
              </a:rPr>
              <a:t>      Для  вас рады были стараться</a:t>
            </a:r>
            <a:r>
              <a:rPr lang="ru-RU" sz="2800" dirty="0" smtClean="0">
                <a:latin typeface="Times New Roman" pitchFamily="18" charset="0"/>
              </a:rPr>
              <a:t>	</a:t>
            </a:r>
            <a:r>
              <a:rPr lang="ru-RU" sz="1400" dirty="0" smtClean="0"/>
              <a:t/>
            </a:r>
            <a:br>
              <a:rPr lang="ru-RU" sz="1400" dirty="0" smtClean="0"/>
            </a:br>
            <a:r>
              <a:rPr lang="ru-RU" sz="2800" b="1" i="1" dirty="0" smtClean="0">
                <a:solidFill>
                  <a:srgbClr val="CC3300"/>
                </a:solidFill>
              </a:rPr>
              <a:t>                 </a:t>
            </a:r>
            <a:endParaRPr lang="ru-RU" sz="2400" i="1" dirty="0" smtClean="0">
              <a:solidFill>
                <a:srgbClr val="CC3300"/>
              </a:solidFill>
              <a:latin typeface="Arial Black" pitchFamily="34" charset="0"/>
            </a:endParaRPr>
          </a:p>
        </p:txBody>
      </p:sp>
      <p:sp>
        <p:nvSpPr>
          <p:cNvPr id="20483" name="Rectangle 3"/>
          <p:cNvSpPr txBox="1">
            <a:spLocks noChangeArrowheads="1"/>
          </p:cNvSpPr>
          <p:nvPr/>
        </p:nvSpPr>
        <p:spPr bwMode="auto">
          <a:xfrm>
            <a:off x="964573" y="1317972"/>
            <a:ext cx="8811218" cy="4589267"/>
          </a:xfrm>
          <a:prstGeom prst="rect">
            <a:avLst/>
          </a:prstGeom>
          <a:noFill/>
          <a:ln w="9525">
            <a:noFill/>
            <a:miter lim="800000"/>
            <a:headEnd/>
            <a:tailEnd/>
          </a:ln>
        </p:spPr>
        <p:txBody>
          <a:bodyPr/>
          <a:lstStyle/>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nSpc>
                <a:spcPct val="80000"/>
              </a:lnSpc>
              <a:spcBef>
                <a:spcPct val="20000"/>
              </a:spcBef>
            </a:pPr>
            <a:endParaRPr lang="ru-RU" sz="2400" b="1" i="1" dirty="0" smtClean="0">
              <a:latin typeface="Times New Roman" pitchFamily="18" charset="0"/>
              <a:cs typeface="Times New Roman" pitchFamily="18" charset="0"/>
            </a:endParaRPr>
          </a:p>
          <a:p>
            <a:pPr marL="342900" indent="-342900" algn="r">
              <a:lnSpc>
                <a:spcPct val="80000"/>
              </a:lnSpc>
              <a:spcBef>
                <a:spcPct val="20000"/>
              </a:spcBef>
            </a:pPr>
            <a:r>
              <a:rPr lang="ru-RU" sz="2400" b="1" i="1" dirty="0" smtClean="0">
                <a:latin typeface="Times New Roman" pitchFamily="18" charset="0"/>
                <a:cs typeface="Times New Roman" pitchFamily="18" charset="0"/>
              </a:rPr>
              <a:t>Редакторы </a:t>
            </a:r>
            <a:r>
              <a:rPr lang="ru-RU" sz="2400" b="1" i="1" dirty="0">
                <a:latin typeface="Times New Roman" pitchFamily="18" charset="0"/>
                <a:cs typeface="Times New Roman" pitchFamily="18" charset="0"/>
              </a:rPr>
              <a:t>школьной газеты: </a:t>
            </a:r>
            <a:r>
              <a:rPr lang="ru-RU" sz="2400" b="1" i="1" dirty="0" err="1" smtClean="0">
                <a:latin typeface="Times New Roman" pitchFamily="18" charset="0"/>
                <a:cs typeface="Times New Roman" pitchFamily="18" charset="0"/>
              </a:rPr>
              <a:t>Астафуров</a:t>
            </a:r>
            <a:r>
              <a:rPr lang="ru-RU" sz="2400" b="1" i="1" dirty="0" smtClean="0">
                <a:latin typeface="Times New Roman" pitchFamily="18" charset="0"/>
                <a:cs typeface="Times New Roman" pitchFamily="18" charset="0"/>
              </a:rPr>
              <a:t> Иван и </a:t>
            </a:r>
            <a:r>
              <a:rPr lang="ru-RU" sz="2400" b="1" i="1" dirty="0" err="1" smtClean="0">
                <a:latin typeface="Times New Roman" pitchFamily="18" charset="0"/>
                <a:cs typeface="Times New Roman" pitchFamily="18" charset="0"/>
              </a:rPr>
              <a:t>Клепинин</a:t>
            </a:r>
            <a:r>
              <a:rPr lang="ru-RU" sz="2400" b="1" i="1" dirty="0" smtClean="0">
                <a:latin typeface="Times New Roman" pitchFamily="18" charset="0"/>
                <a:cs typeface="Times New Roman" pitchFamily="18" charset="0"/>
              </a:rPr>
              <a:t> Виталий ученики 8 «Б» </a:t>
            </a:r>
            <a:r>
              <a:rPr lang="ru-RU" sz="2400" b="1" i="1" dirty="0">
                <a:latin typeface="Times New Roman" pitchFamily="18" charset="0"/>
                <a:cs typeface="Times New Roman" pitchFamily="18" charset="0"/>
              </a:rPr>
              <a:t>класса</a:t>
            </a:r>
          </a:p>
          <a:p>
            <a:pPr marL="342900" indent="-342900">
              <a:lnSpc>
                <a:spcPct val="80000"/>
              </a:lnSpc>
              <a:spcBef>
                <a:spcPct val="20000"/>
              </a:spcBef>
            </a:pPr>
            <a:endParaRPr lang="ru-RU" sz="2800" i="1" dirty="0">
              <a:cs typeface="Arial" pitchFamily="34" charset="0"/>
            </a:endParaRPr>
          </a:p>
          <a:p>
            <a:pPr marL="342900" indent="-342900">
              <a:lnSpc>
                <a:spcPct val="80000"/>
              </a:lnSpc>
              <a:spcBef>
                <a:spcPct val="20000"/>
              </a:spcBef>
            </a:pPr>
            <a:endParaRPr lang="ru-RU" sz="2800" dirty="0">
              <a:cs typeface="Arial" pitchFamily="34" charset="0"/>
            </a:endParaRPr>
          </a:p>
          <a:p>
            <a:pPr marL="342900" indent="-342900">
              <a:lnSpc>
                <a:spcPct val="80000"/>
              </a:lnSpc>
              <a:spcBef>
                <a:spcPct val="20000"/>
              </a:spcBef>
            </a:pPr>
            <a:r>
              <a:rPr lang="ru-RU" sz="2800" dirty="0">
                <a:cs typeface="Arial" pitchFamily="34" charset="0"/>
              </a:rPr>
              <a:t>                   </a:t>
            </a: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r>
              <a:rPr lang="ru-RU" sz="2400" dirty="0">
                <a:cs typeface="Arial" pitchFamily="34" charset="0"/>
              </a:rPr>
              <a:t>.</a:t>
            </a: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a:p>
            <a:pPr marL="342900" indent="-342900">
              <a:lnSpc>
                <a:spcPct val="80000"/>
              </a:lnSpc>
              <a:spcBef>
                <a:spcPct val="20000"/>
              </a:spcBef>
            </a:pPr>
            <a:endParaRPr lang="ru-RU" sz="2400" dirty="0">
              <a:cs typeface="Arial" pitchFamily="34" charset="0"/>
            </a:endParaRPr>
          </a:p>
        </p:txBody>
      </p:sp>
      <p:pic>
        <p:nvPicPr>
          <p:cNvPr id="20484" name="Picture 8" descr="читают"/>
          <p:cNvPicPr>
            <a:picLocks noChangeAspect="1" noChangeArrowheads="1" noCrop="1"/>
          </p:cNvPicPr>
          <p:nvPr/>
        </p:nvPicPr>
        <p:blipFill>
          <a:blip r:embed="rId2"/>
          <a:srcRect/>
          <a:stretch>
            <a:fillRect/>
          </a:stretch>
        </p:blipFill>
        <p:spPr bwMode="auto">
          <a:xfrm>
            <a:off x="996636" y="287804"/>
            <a:ext cx="1214146" cy="861144"/>
          </a:xfrm>
          <a:prstGeom prst="rect">
            <a:avLst/>
          </a:prstGeom>
          <a:noFill/>
          <a:ln w="9525">
            <a:noFill/>
            <a:miter lim="800000"/>
            <a:headEnd/>
            <a:tailEnd/>
          </a:ln>
        </p:spPr>
      </p:pic>
      <p:sp>
        <p:nvSpPr>
          <p:cNvPr id="20485" name="TextBox 1"/>
          <p:cNvSpPr txBox="1">
            <a:spLocks noChangeArrowheads="1"/>
          </p:cNvSpPr>
          <p:nvPr/>
        </p:nvSpPr>
        <p:spPr bwMode="auto">
          <a:xfrm>
            <a:off x="878388" y="6027757"/>
            <a:ext cx="5499462" cy="1027974"/>
          </a:xfrm>
          <a:prstGeom prst="rect">
            <a:avLst/>
          </a:prstGeom>
          <a:noFill/>
          <a:ln w="9525">
            <a:noFill/>
            <a:miter lim="800000"/>
            <a:headEnd/>
            <a:tailEnd/>
          </a:ln>
        </p:spPr>
        <p:txBody>
          <a:bodyPr wrap="square">
            <a:spAutoFit/>
          </a:bodyPr>
          <a:lstStyle/>
          <a:p>
            <a:pPr>
              <a:lnSpc>
                <a:spcPct val="80000"/>
              </a:lnSpc>
            </a:pPr>
            <a:endParaRPr lang="ru-RU" sz="2000" dirty="0" smtClean="0">
              <a:cs typeface="Arial" pitchFamily="34" charset="0"/>
            </a:endParaRPr>
          </a:p>
          <a:p>
            <a:pPr algn="ctr">
              <a:lnSpc>
                <a:spcPct val="80000"/>
              </a:lnSpc>
            </a:pPr>
            <a:r>
              <a:rPr lang="ru-RU" sz="2400" b="1" dirty="0" smtClean="0">
                <a:latin typeface="Times New Roman" pitchFamily="18" charset="0"/>
                <a:cs typeface="Times New Roman" pitchFamily="18" charset="0"/>
              </a:rPr>
              <a:t>Наш </a:t>
            </a:r>
            <a:r>
              <a:rPr lang="ru-RU" sz="2400" b="1" dirty="0">
                <a:latin typeface="Times New Roman" pitchFamily="18" charset="0"/>
                <a:cs typeface="Times New Roman" pitchFamily="18" charset="0"/>
              </a:rPr>
              <a:t>адрес: п.Жолымбет, ул. </a:t>
            </a:r>
            <a:r>
              <a:rPr lang="ru-RU" sz="2400" b="1" dirty="0" err="1">
                <a:latin typeface="Times New Roman" pitchFamily="18" charset="0"/>
                <a:cs typeface="Times New Roman" pitchFamily="18" charset="0"/>
              </a:rPr>
              <a:t>Ауэзова</a:t>
            </a:r>
            <a:r>
              <a:rPr lang="ru-RU" sz="2400" b="1" dirty="0">
                <a:latin typeface="Times New Roman" pitchFamily="18" charset="0"/>
                <a:cs typeface="Times New Roman" pitchFamily="18" charset="0"/>
              </a:rPr>
              <a:t> 1</a:t>
            </a:r>
          </a:p>
          <a:p>
            <a:pPr>
              <a:lnSpc>
                <a:spcPct val="80000"/>
              </a:lnSpc>
            </a:pPr>
            <a:r>
              <a:rPr lang="ru-RU" sz="3200" dirty="0">
                <a:solidFill>
                  <a:srgbClr val="000000"/>
                </a:solidFill>
              </a:rPr>
              <a:t>			</a:t>
            </a:r>
          </a:p>
        </p:txBody>
      </p:sp>
      <p:pic>
        <p:nvPicPr>
          <p:cNvPr id="15" name="Picture 6" descr="В школу"/>
          <p:cNvPicPr>
            <a:picLocks noChangeAspect="1" noChangeArrowheads="1" noCrop="1"/>
          </p:cNvPicPr>
          <p:nvPr/>
        </p:nvPicPr>
        <p:blipFill>
          <a:blip r:embed="rId3"/>
          <a:srcRect/>
          <a:stretch>
            <a:fillRect/>
          </a:stretch>
        </p:blipFill>
        <p:spPr bwMode="auto">
          <a:xfrm flipH="1">
            <a:off x="8532571" y="1467997"/>
            <a:ext cx="1095331" cy="1809802"/>
          </a:xfrm>
          <a:prstGeom prst="rect">
            <a:avLst/>
          </a:prstGeom>
          <a:noFill/>
          <a:ln w="9525">
            <a:noFill/>
            <a:miter lim="800000"/>
            <a:headEnd/>
            <a:tailEnd/>
          </a:ln>
        </p:spPr>
      </p:pic>
      <p:pic>
        <p:nvPicPr>
          <p:cNvPr id="16" name="Picture 14" descr="3"/>
          <p:cNvPicPr>
            <a:picLocks noChangeAspect="1" noChangeArrowheads="1" noCrop="1"/>
          </p:cNvPicPr>
          <p:nvPr/>
        </p:nvPicPr>
        <p:blipFill>
          <a:blip r:embed="rId4"/>
          <a:srcRect/>
          <a:stretch>
            <a:fillRect/>
          </a:stretch>
        </p:blipFill>
        <p:spPr bwMode="auto">
          <a:xfrm>
            <a:off x="3593111" y="1416238"/>
            <a:ext cx="3198738" cy="1776547"/>
          </a:xfrm>
          <a:prstGeom prst="rect">
            <a:avLst/>
          </a:prstGeom>
          <a:noFill/>
          <a:ln w="9525">
            <a:noFill/>
            <a:miter lim="800000"/>
            <a:headEnd/>
            <a:tailEnd/>
          </a:ln>
        </p:spPr>
      </p:pic>
      <p:pic>
        <p:nvPicPr>
          <p:cNvPr id="20488" name="Picture 5" descr="133"/>
          <p:cNvPicPr>
            <a:picLocks noChangeAspect="1" noChangeArrowheads="1" noCrop="1"/>
          </p:cNvPicPr>
          <p:nvPr/>
        </p:nvPicPr>
        <p:blipFill>
          <a:blip r:embed="rId5"/>
          <a:srcRect/>
          <a:stretch>
            <a:fillRect/>
          </a:stretch>
        </p:blipFill>
        <p:spPr bwMode="auto">
          <a:xfrm rot="1551951">
            <a:off x="1174476" y="2296989"/>
            <a:ext cx="2695628" cy="1429989"/>
          </a:xfrm>
          <a:prstGeom prst="rect">
            <a:avLst/>
          </a:prstGeom>
          <a:noFill/>
          <a:ln w="9525">
            <a:noFill/>
            <a:miter lim="800000"/>
            <a:headEnd/>
            <a:tailEnd/>
          </a:ln>
        </p:spPr>
      </p:pic>
      <p:pic>
        <p:nvPicPr>
          <p:cNvPr id="20489" name="Picture 5" descr="Никитин"/>
          <p:cNvPicPr>
            <a:picLocks noChangeAspect="1" noChangeArrowheads="1" noCrop="1"/>
          </p:cNvPicPr>
          <p:nvPr/>
        </p:nvPicPr>
        <p:blipFill>
          <a:blip r:embed="rId6"/>
          <a:srcRect/>
          <a:stretch>
            <a:fillRect/>
          </a:stretch>
        </p:blipFill>
        <p:spPr bwMode="auto">
          <a:xfrm>
            <a:off x="7377906" y="5266625"/>
            <a:ext cx="2357746" cy="1851809"/>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childTnLst>
                          </p:cTn>
                        </p:par>
                        <p:par>
                          <p:cTn id="8" fill="hold">
                            <p:stCondLst>
                              <p:cond delay="2000"/>
                            </p:stCondLst>
                            <p:childTnLst>
                              <p:par>
                                <p:cTn id="9" presetID="1" presetClass="exit" presetSubtype="0" fill="hold" nodeType="afterEffect">
                                  <p:stCondLst>
                                    <p:cond delay="2000"/>
                                  </p:stCondLst>
                                  <p:childTnLst>
                                    <p:set>
                                      <p:cBhvr>
                                        <p:cTn id="10" dur="1" fill="hold">
                                          <p:stCondLst>
                                            <p:cond delay="0"/>
                                          </p:stCondLst>
                                        </p:cTn>
                                        <p:tgtEl>
                                          <p:spTgt spid="15"/>
                                        </p:tgtEl>
                                        <p:attrNameLst>
                                          <p:attrName>style.visibility</p:attrName>
                                        </p:attrNameLst>
                                      </p:cBhvr>
                                      <p:to>
                                        <p:strVal val="hidden"/>
                                      </p:to>
                                    </p:set>
                                  </p:childTnLst>
                                </p:cTn>
                              </p:par>
                            </p:childTnLst>
                          </p:cTn>
                        </p:par>
                        <p:par>
                          <p:cTn id="11" fill="hold">
                            <p:stCondLst>
                              <p:cond delay="4000"/>
                            </p:stCondLst>
                            <p:childTnLst>
                              <p:par>
                                <p:cTn id="12" presetID="10" presetClass="entr" presetSubtype="0"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1267</TotalTime>
  <Words>1378</Words>
  <Application>Microsoft Office PowerPoint</Application>
  <PresentationFormat>Произвольный</PresentationFormat>
  <Paragraphs>236</Paragraphs>
  <Slides>28</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0</vt:i4>
      </vt:variant>
      <vt:variant>
        <vt:lpstr>Заголовки слайдов</vt:lpstr>
      </vt:variant>
      <vt:variant>
        <vt:i4>28</vt:i4>
      </vt:variant>
    </vt:vector>
  </HeadingPairs>
  <TitlesOfParts>
    <vt:vector size="29" baseType="lpstr">
      <vt:lpstr>Тема Office</vt:lpstr>
      <vt:lpstr>ГАЗЕТА ГУ «ЖОЛЫМБЕТСКАЯ  СРЕДНЯЯ ШКОЛА  №1» </vt:lpstr>
      <vt:lpstr>Памятные даты  </vt:lpstr>
      <vt:lpstr>Профориентационный час  </vt:lpstr>
      <vt:lpstr>Слайд 4</vt:lpstr>
      <vt:lpstr> Внимательный пешеход </vt:lpstr>
      <vt:lpstr>ПДД</vt:lpstr>
      <vt:lpstr>Поэты и писатели Казахстана  </vt:lpstr>
      <vt:lpstr> Поэты и писатели Казахстана     </vt:lpstr>
      <vt:lpstr>Афганистан – ты весь во мне…</vt:lpstr>
      <vt:lpstr>Фоторепортаж</vt:lpstr>
      <vt:lpstr>Фотовернисаж</vt:lpstr>
      <vt:lpstr>Казахские композиторы  </vt:lpstr>
      <vt:lpstr>Лидер моей страны</vt:lpstr>
      <vt:lpstr>Фотовернисаж</vt:lpstr>
      <vt:lpstr>Волшебный мир природы  </vt:lpstr>
      <vt:lpstr>Волшебный мир природы  </vt:lpstr>
      <vt:lpstr>Фотовернисаж</vt:lpstr>
      <vt:lpstr> Пожарная безопасность    </vt:lpstr>
      <vt:lpstr>Слайд 19</vt:lpstr>
      <vt:lpstr>Слайд 20</vt:lpstr>
      <vt:lpstr>  Интересные факты о собаках      </vt:lpstr>
      <vt:lpstr>Фотовернисаж  </vt:lpstr>
      <vt:lpstr>  Это интересно знать      </vt:lpstr>
      <vt:lpstr>Это интересно знать </vt:lpstr>
      <vt:lpstr>ЭКСПО - 2017  </vt:lpstr>
      <vt:lpstr>Фотовернисаж  </vt:lpstr>
      <vt:lpstr>Здоровый образ жизни </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Шаблон презентации по литературе</dc:title>
  <dc:creator>Наталья</dc:creator>
  <cp:lastModifiedBy>Admin</cp:lastModifiedBy>
  <cp:revision>211</cp:revision>
  <dcterms:created xsi:type="dcterms:W3CDTF">2014-10-17T02:15:58Z</dcterms:created>
  <dcterms:modified xsi:type="dcterms:W3CDTF">2017-02-16T06:42:33Z</dcterms:modified>
</cp:coreProperties>
</file>